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68" r:id="rId9"/>
    <p:sldId id="269" r:id="rId10"/>
    <p:sldId id="271" r:id="rId11"/>
    <p:sldId id="259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7CA78B-8A12-4E21-823E-641B6EBB11FA}" v="133" dt="2022-03-27T12:51:42.384"/>
    <p1510:client id="{490FC5E9-3448-7653-6ED6-305F377F555F}" v="400" dt="2022-03-27T14:42:14.025"/>
    <p1510:client id="{6FA0B238-A7EB-3FB6-37D3-B7C35D959005}" v="51" dt="2022-03-27T13:21:58.532"/>
    <p1510:client id="{9575A9EA-8104-8A4D-6F20-84A7511C8938}" v="3" dt="2022-03-28T13:10:05.259"/>
    <p1510:client id="{B6B05ED6-2800-5452-69AC-0FAB2EA165CC}" v="729" dt="2022-03-27T14:21:52.8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Bojčić" userId="S::sara.bojcic1@skole.hr::d8bce4e3-f973-47ae-8db1-c5709ed80c25" providerId="AD" clId="Web-{9575A9EA-8104-8A4D-6F20-84A7511C8938}"/>
    <pc:docChg chg="modSld">
      <pc:chgData name="Sara Bojčić" userId="S::sara.bojcic1@skole.hr::d8bce4e3-f973-47ae-8db1-c5709ed80c25" providerId="AD" clId="Web-{9575A9EA-8104-8A4D-6F20-84A7511C8938}" dt="2022-03-28T13:10:05.259" v="1"/>
      <pc:docMkLst>
        <pc:docMk/>
      </pc:docMkLst>
      <pc:sldChg chg="delSp modSp">
        <pc:chgData name="Sara Bojčić" userId="S::sara.bojcic1@skole.hr::d8bce4e3-f973-47ae-8db1-c5709ed80c25" providerId="AD" clId="Web-{9575A9EA-8104-8A4D-6F20-84A7511C8938}" dt="2022-03-28T13:10:05.259" v="1"/>
        <pc:sldMkLst>
          <pc:docMk/>
          <pc:sldMk cId="109857222" sldId="256"/>
        </pc:sldMkLst>
        <pc:spChg chg="mod">
          <ac:chgData name="Sara Bojčić" userId="S::sara.bojcic1@skole.hr::d8bce4e3-f973-47ae-8db1-c5709ed80c25" providerId="AD" clId="Web-{9575A9EA-8104-8A4D-6F20-84A7511C8938}" dt="2022-03-28T13:09:56.618" v="0" actId="20577"/>
          <ac:spMkLst>
            <pc:docMk/>
            <pc:sldMk cId="109857222" sldId="256"/>
            <ac:spMk id="3" creationId="{00000000-0000-0000-0000-000000000000}"/>
          </ac:spMkLst>
        </pc:spChg>
        <pc:picChg chg="del">
          <ac:chgData name="Sara Bojčić" userId="S::sara.bojcic1@skole.hr::d8bce4e3-f973-47ae-8db1-c5709ed80c25" providerId="AD" clId="Web-{9575A9EA-8104-8A4D-6F20-84A7511C8938}" dt="2022-03-28T13:10:05.259" v="1"/>
          <ac:picMkLst>
            <pc:docMk/>
            <pc:sldMk cId="109857222" sldId="256"/>
            <ac:picMk id="4" creationId="{8D20C58E-F90F-C223-5591-41CCCC90CC7B}"/>
          </ac:picMkLst>
        </pc:picChg>
      </pc:sldChg>
    </pc:docChg>
  </pc:docChgLst>
  <pc:docChgLst>
    <pc:chgData clId="Web-{9575A9EA-8104-8A4D-6F20-84A7511C8938}"/>
    <pc:docChg chg="modSld">
      <pc:chgData name="" userId="" providerId="" clId="Web-{9575A9EA-8104-8A4D-6F20-84A7511C8938}" dt="2022-03-28T13:09:40.695" v="0" actId="20577"/>
      <pc:docMkLst>
        <pc:docMk/>
      </pc:docMkLst>
      <pc:sldChg chg="modSp">
        <pc:chgData name="" userId="" providerId="" clId="Web-{9575A9EA-8104-8A4D-6F20-84A7511C8938}" dt="2022-03-28T13:09:40.695" v="0" actId="20577"/>
        <pc:sldMkLst>
          <pc:docMk/>
          <pc:sldMk cId="109857222" sldId="256"/>
        </pc:sldMkLst>
        <pc:spChg chg="mod">
          <ac:chgData name="" userId="" providerId="" clId="Web-{9575A9EA-8104-8A4D-6F20-84A7511C8938}" dt="2022-03-28T13:09:40.695" v="0" actId="20577"/>
          <ac:spMkLst>
            <pc:docMk/>
            <pc:sldMk cId="109857222" sldId="256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87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8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0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753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160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016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05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693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55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57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14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0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04" r:id="rId6"/>
    <p:sldLayoutId id="2147483700" r:id="rId7"/>
    <p:sldLayoutId id="2147483701" r:id="rId8"/>
    <p:sldLayoutId id="2147483702" r:id="rId9"/>
    <p:sldLayoutId id="2147483703" r:id="rId10"/>
    <p:sldLayoutId id="214748370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YV3Fx497RM?feature=oembe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38665"/>
            <a:ext cx="9244641" cy="2588787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5400">
                <a:cs typeface="Calibri Light"/>
              </a:rPr>
              <a:t>MEDITERANSKI VRT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7048" y="4570677"/>
            <a:ext cx="9144000" cy="15649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200">
                <a:cs typeface="Calibri"/>
              </a:rPr>
              <a:t>SARA I  VALENTINA 8.D</a:t>
            </a:r>
            <a:endParaRPr lang="en-US" sz="3200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47B6BBF-09F2-4A29-AE4E-3771E2924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C15C7C-9F20-2D3B-6F32-7F6F77DAA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34029"/>
            <a:ext cx="10921640" cy="1314698"/>
          </a:xfrm>
        </p:spPr>
        <p:txBody>
          <a:bodyPr anchor="ctr">
            <a:normAutofit/>
          </a:bodyPr>
          <a:lstStyle/>
          <a:p>
            <a:pPr algn="ctr"/>
            <a:r>
              <a:rPr lang="en-US" sz="7200"/>
              <a:t>Rezultati analize vode</a:t>
            </a:r>
          </a:p>
        </p:txBody>
      </p:sp>
      <p:sp>
        <p:nvSpPr>
          <p:cNvPr id="24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48305" y="2241737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CC8A6AB-3FD9-7CF1-BBA1-3D77D9C05C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1092054"/>
              </p:ext>
            </p:extLst>
          </p:nvPr>
        </p:nvGraphicFramePr>
        <p:xfrm>
          <a:off x="2429773" y="2544792"/>
          <a:ext cx="6496911" cy="3910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5637">
                  <a:extLst>
                    <a:ext uri="{9D8B030D-6E8A-4147-A177-3AD203B41FA5}">
                      <a16:colId xmlns:a16="http://schemas.microsoft.com/office/drawing/2014/main" val="495959049"/>
                    </a:ext>
                  </a:extLst>
                </a:gridCol>
                <a:gridCol w="2165637">
                  <a:extLst>
                    <a:ext uri="{9D8B030D-6E8A-4147-A177-3AD203B41FA5}">
                      <a16:colId xmlns:a16="http://schemas.microsoft.com/office/drawing/2014/main" val="1588160295"/>
                    </a:ext>
                  </a:extLst>
                </a:gridCol>
                <a:gridCol w="2165637">
                  <a:extLst>
                    <a:ext uri="{9D8B030D-6E8A-4147-A177-3AD203B41FA5}">
                      <a16:colId xmlns:a16="http://schemas.microsoft.com/office/drawing/2014/main" val="3617889470"/>
                    </a:ext>
                  </a:extLst>
                </a:gridCol>
              </a:tblGrid>
              <a:tr h="651717">
                <a:tc>
                  <a:txBody>
                    <a:bodyPr/>
                    <a:lstStyle/>
                    <a:p>
                      <a:r>
                        <a:rPr lang="en-US" sz="2300" err="1">
                          <a:latin typeface="Calibri"/>
                        </a:rPr>
                        <a:t>Nitriti</a:t>
                      </a:r>
                    </a:p>
                  </a:txBody>
                  <a:tcPr marL="117028" marR="117028" marT="58514" marB="58514"/>
                </a:tc>
                <a:tc>
                  <a:txBody>
                    <a:bodyPr/>
                    <a:lstStyle/>
                    <a:p>
                      <a:r>
                        <a:rPr lang="en-US" sz="2300">
                          <a:latin typeface="Calibri"/>
                        </a:rPr>
                        <a:t>NO2</a:t>
                      </a:r>
                    </a:p>
                  </a:txBody>
                  <a:tcPr marL="117028" marR="117028" marT="58514" marB="58514"/>
                </a:tc>
                <a:tc>
                  <a:txBody>
                    <a:bodyPr/>
                    <a:lstStyle/>
                    <a:p>
                      <a:r>
                        <a:rPr lang="en-US" sz="2300">
                          <a:latin typeface="Calibri"/>
                        </a:rPr>
                        <a:t>&gt;0,02</a:t>
                      </a:r>
                    </a:p>
                  </a:txBody>
                  <a:tcPr marL="117028" marR="117028" marT="58514" marB="58514"/>
                </a:tc>
                <a:extLst>
                  <a:ext uri="{0D108BD9-81ED-4DB2-BD59-A6C34878D82A}">
                    <a16:rowId xmlns:a16="http://schemas.microsoft.com/office/drawing/2014/main" val="2679797228"/>
                  </a:ext>
                </a:extLst>
              </a:tr>
              <a:tr h="651717">
                <a:tc>
                  <a:txBody>
                    <a:bodyPr/>
                    <a:lstStyle/>
                    <a:p>
                      <a:r>
                        <a:rPr lang="en-US" sz="2300">
                          <a:latin typeface="Calibri"/>
                        </a:rPr>
                        <a:t>PH </a:t>
                      </a:r>
                      <a:r>
                        <a:rPr lang="en-US" sz="2300" err="1">
                          <a:latin typeface="Calibri"/>
                        </a:rPr>
                        <a:t>vrijednost</a:t>
                      </a:r>
                    </a:p>
                  </a:txBody>
                  <a:tcPr marL="117028" marR="117028" marT="58514" marB="58514"/>
                </a:tc>
                <a:tc>
                  <a:txBody>
                    <a:bodyPr/>
                    <a:lstStyle/>
                    <a:p>
                      <a:r>
                        <a:rPr lang="en-US" sz="2300" err="1">
                          <a:latin typeface="Calibri"/>
                        </a:rPr>
                        <a:t>ph</a:t>
                      </a:r>
                    </a:p>
                  </a:txBody>
                  <a:tcPr marL="117028" marR="117028" marT="58514" marB="58514"/>
                </a:tc>
                <a:tc>
                  <a:txBody>
                    <a:bodyPr/>
                    <a:lstStyle/>
                    <a:p>
                      <a:r>
                        <a:rPr lang="en-US" sz="2300">
                          <a:latin typeface="Calibri"/>
                        </a:rPr>
                        <a:t>7</a:t>
                      </a:r>
                    </a:p>
                  </a:txBody>
                  <a:tcPr marL="117028" marR="117028" marT="58514" marB="58514"/>
                </a:tc>
                <a:extLst>
                  <a:ext uri="{0D108BD9-81ED-4DB2-BD59-A6C34878D82A}">
                    <a16:rowId xmlns:a16="http://schemas.microsoft.com/office/drawing/2014/main" val="1701465985"/>
                  </a:ext>
                </a:extLst>
              </a:tr>
              <a:tr h="651717">
                <a:tc>
                  <a:txBody>
                    <a:bodyPr/>
                    <a:lstStyle/>
                    <a:p>
                      <a:r>
                        <a:rPr lang="en-US" sz="2300" err="1">
                          <a:latin typeface="Calibri"/>
                        </a:rPr>
                        <a:t>Fosfati</a:t>
                      </a:r>
                    </a:p>
                  </a:txBody>
                  <a:tcPr marL="117028" marR="117028" marT="58514" marB="58514"/>
                </a:tc>
                <a:tc>
                  <a:txBody>
                    <a:bodyPr/>
                    <a:lstStyle/>
                    <a:p>
                      <a:r>
                        <a:rPr lang="en-US" sz="2300">
                          <a:latin typeface="Calibri"/>
                        </a:rPr>
                        <a:t>PO4</a:t>
                      </a:r>
                    </a:p>
                  </a:txBody>
                  <a:tcPr marL="117028" marR="117028" marT="58514" marB="58514"/>
                </a:tc>
                <a:tc>
                  <a:txBody>
                    <a:bodyPr/>
                    <a:lstStyle/>
                    <a:p>
                      <a:r>
                        <a:rPr lang="en-US" sz="2300">
                          <a:latin typeface="Calibri"/>
                        </a:rPr>
                        <a:t>0,5mg/l</a:t>
                      </a:r>
                    </a:p>
                  </a:txBody>
                  <a:tcPr marL="117028" marR="117028" marT="58514" marB="58514"/>
                </a:tc>
                <a:extLst>
                  <a:ext uri="{0D108BD9-81ED-4DB2-BD59-A6C34878D82A}">
                    <a16:rowId xmlns:a16="http://schemas.microsoft.com/office/drawing/2014/main" val="2229535784"/>
                  </a:ext>
                </a:extLst>
              </a:tr>
              <a:tr h="651717">
                <a:tc>
                  <a:txBody>
                    <a:bodyPr/>
                    <a:lstStyle/>
                    <a:p>
                      <a:r>
                        <a:rPr lang="en-US" sz="2300" err="1">
                          <a:latin typeface="Calibri"/>
                        </a:rPr>
                        <a:t>Svojstvo</a:t>
                      </a:r>
                      <a:r>
                        <a:rPr lang="en-US" sz="2300">
                          <a:latin typeface="Calibri"/>
                        </a:rPr>
                        <a:t> </a:t>
                      </a:r>
                      <a:r>
                        <a:rPr lang="en-US" sz="2300" err="1">
                          <a:latin typeface="Calibri"/>
                        </a:rPr>
                        <a:t>vode</a:t>
                      </a:r>
                    </a:p>
                  </a:txBody>
                  <a:tcPr marL="117028" marR="117028" marT="58514" marB="58514"/>
                </a:tc>
                <a:tc>
                  <a:txBody>
                    <a:bodyPr/>
                    <a:lstStyle/>
                    <a:p>
                      <a:r>
                        <a:rPr lang="en-US" sz="2300" err="1">
                          <a:latin typeface="Calibri"/>
                        </a:rPr>
                        <a:t>tvrdoća</a:t>
                      </a:r>
                    </a:p>
                  </a:txBody>
                  <a:tcPr marL="117028" marR="117028" marT="58514" marB="58514"/>
                </a:tc>
                <a:tc>
                  <a:txBody>
                    <a:bodyPr/>
                    <a:lstStyle/>
                    <a:p>
                      <a:r>
                        <a:rPr lang="en-US" sz="2300">
                          <a:latin typeface="Calibri"/>
                        </a:rPr>
                        <a:t>&gt;21 (29)</a:t>
                      </a:r>
                    </a:p>
                  </a:txBody>
                  <a:tcPr marL="117028" marR="117028" marT="58514" marB="58514"/>
                </a:tc>
                <a:extLst>
                  <a:ext uri="{0D108BD9-81ED-4DB2-BD59-A6C34878D82A}">
                    <a16:rowId xmlns:a16="http://schemas.microsoft.com/office/drawing/2014/main" val="3885106657"/>
                  </a:ext>
                </a:extLst>
              </a:tr>
              <a:tr h="651717">
                <a:tc>
                  <a:txBody>
                    <a:bodyPr/>
                    <a:lstStyle/>
                    <a:p>
                      <a:r>
                        <a:rPr lang="en-US" sz="2300" err="1">
                          <a:latin typeface="Calibri"/>
                        </a:rPr>
                        <a:t>Amonijak</a:t>
                      </a:r>
                    </a:p>
                  </a:txBody>
                  <a:tcPr marL="117028" marR="117028" marT="58514" marB="58514"/>
                </a:tc>
                <a:tc>
                  <a:txBody>
                    <a:bodyPr/>
                    <a:lstStyle/>
                    <a:p>
                      <a:r>
                        <a:rPr lang="en-US" sz="2300">
                          <a:latin typeface="Calibri"/>
                        </a:rPr>
                        <a:t>NH4</a:t>
                      </a:r>
                    </a:p>
                  </a:txBody>
                  <a:tcPr marL="117028" marR="117028" marT="58514" marB="58514"/>
                </a:tc>
                <a:tc>
                  <a:txBody>
                    <a:bodyPr/>
                    <a:lstStyle/>
                    <a:p>
                      <a:r>
                        <a:rPr lang="en-US" sz="2300">
                          <a:latin typeface="Calibri"/>
                        </a:rPr>
                        <a:t>0,2mg/l</a:t>
                      </a:r>
                    </a:p>
                  </a:txBody>
                  <a:tcPr marL="117028" marR="117028" marT="58514" marB="58514"/>
                </a:tc>
                <a:extLst>
                  <a:ext uri="{0D108BD9-81ED-4DB2-BD59-A6C34878D82A}">
                    <a16:rowId xmlns:a16="http://schemas.microsoft.com/office/drawing/2014/main" val="858671951"/>
                  </a:ext>
                </a:extLst>
              </a:tr>
              <a:tr h="651717">
                <a:tc>
                  <a:txBody>
                    <a:bodyPr/>
                    <a:lstStyle/>
                    <a:p>
                      <a:r>
                        <a:rPr lang="en-US" sz="2300" err="1">
                          <a:latin typeface="Calibri"/>
                        </a:rPr>
                        <a:t>Nitrat</a:t>
                      </a:r>
                    </a:p>
                  </a:txBody>
                  <a:tcPr marL="117028" marR="117028" marT="58514" marB="58514"/>
                </a:tc>
                <a:tc>
                  <a:txBody>
                    <a:bodyPr/>
                    <a:lstStyle/>
                    <a:p>
                      <a:r>
                        <a:rPr lang="en-US" sz="2300">
                          <a:latin typeface="Calibri"/>
                        </a:rPr>
                        <a:t>NO3</a:t>
                      </a:r>
                    </a:p>
                  </a:txBody>
                  <a:tcPr marL="117028" marR="117028" marT="58514" marB="58514"/>
                </a:tc>
                <a:tc>
                  <a:txBody>
                    <a:bodyPr/>
                    <a:lstStyle/>
                    <a:p>
                      <a:r>
                        <a:rPr lang="en-US" sz="2300">
                          <a:latin typeface="Calibri"/>
                        </a:rPr>
                        <a:t>0mg/l</a:t>
                      </a:r>
                    </a:p>
                  </a:txBody>
                  <a:tcPr marL="117028" marR="117028" marT="58514" marB="58514"/>
                </a:tc>
                <a:extLst>
                  <a:ext uri="{0D108BD9-81ED-4DB2-BD59-A6C34878D82A}">
                    <a16:rowId xmlns:a16="http://schemas.microsoft.com/office/drawing/2014/main" val="2942811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2847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0B9E5-CDAB-C3AF-E9B5-5A418A163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ne drogo">
            <a:hlinkClick r:id="" action="ppaction://media"/>
            <a:extLst>
              <a:ext uri="{FF2B5EF4-FFF2-40B4-BE49-F238E27FC236}">
                <a16:creationId xmlns:a16="http://schemas.microsoft.com/office/drawing/2014/main" id="{6A23CC07-F261-2AA7-B5E3-E88FEBE80AB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423332" y="-792962"/>
            <a:ext cx="13052775" cy="7842315"/>
          </a:xfrm>
        </p:spPr>
      </p:pic>
    </p:spTree>
    <p:extLst>
      <p:ext uri="{BB962C8B-B14F-4D97-AF65-F5344CB8AC3E}">
        <p14:creationId xmlns:p14="http://schemas.microsoft.com/office/powerpoint/2010/main" val="4158100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60B42-0209-03D7-BCFF-6B634B915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picture containing text, indoor, items, different&#10;&#10;Description automatically generated">
            <a:extLst>
              <a:ext uri="{FF2B5EF4-FFF2-40B4-BE49-F238E27FC236}">
                <a16:creationId xmlns:a16="http://schemas.microsoft.com/office/drawing/2014/main" id="{D592B74A-03F9-6E73-9942-A635C11AB9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300" y="-356615"/>
            <a:ext cx="12196600" cy="7213694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9ADEC7-05F7-D5BE-D227-59249383D0BD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459E47-6ACF-F9B4-FC2D-8EDDBB7E11F0}"/>
              </a:ext>
            </a:extLst>
          </p:cNvPr>
          <p:cNvSpPr txBox="1"/>
          <p:nvPr/>
        </p:nvSpPr>
        <p:spPr>
          <a:xfrm>
            <a:off x="1676400" y="2711570"/>
            <a:ext cx="9126746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0">
                <a:solidFill>
                  <a:srgbClr val="FF0000"/>
                </a:solidFill>
                <a:latin typeface="Modern Love"/>
              </a:rPr>
              <a:t>HVALA NA PAŽNJI!</a:t>
            </a:r>
            <a:endParaRPr lang="en-US" sz="8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969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F95DC6D5-A7B0-4D09-A7A5-62869A0D2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C9E9EB2-199A-06B7-BB1C-659513E467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8376" b="1612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D8530B-7587-1782-D967-BD1B958FC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90" y="847082"/>
            <a:ext cx="5126620" cy="5123950"/>
          </a:xfrm>
        </p:spPr>
        <p:txBody>
          <a:bodyPr anchor="t">
            <a:normAutofit/>
          </a:bodyPr>
          <a:lstStyle/>
          <a:p>
            <a:r>
              <a:rPr lang="en-US" err="1"/>
              <a:t>Karakteristike</a:t>
            </a:r>
            <a:r>
              <a:rPr lang="en-US"/>
              <a:t> </a:t>
            </a:r>
            <a:r>
              <a:rPr lang="en-US" err="1"/>
              <a:t>mediteranskog</a:t>
            </a:r>
            <a:r>
              <a:rPr lang="en-US"/>
              <a:t> </a:t>
            </a:r>
            <a:r>
              <a:rPr lang="en-US" err="1"/>
              <a:t>vrta</a:t>
            </a:r>
            <a:endParaRPr lang="en-US"/>
          </a:p>
        </p:txBody>
      </p:sp>
      <p:sp>
        <p:nvSpPr>
          <p:cNvPr id="28" name="sketchy rectangle">
            <a:extLst>
              <a:ext uri="{FF2B5EF4-FFF2-40B4-BE49-F238E27FC236}">
                <a16:creationId xmlns:a16="http://schemas.microsoft.com/office/drawing/2014/main" id="{E72C4BCF-DD12-4745-97A9-F340887E1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70453" y="563667"/>
            <a:ext cx="6570918" cy="5579082"/>
          </a:xfrm>
          <a:custGeom>
            <a:avLst/>
            <a:gdLst>
              <a:gd name="connsiteX0" fmla="*/ 0 w 6570918"/>
              <a:gd name="connsiteY0" fmla="*/ 0 h 5579082"/>
              <a:gd name="connsiteX1" fmla="*/ 525673 w 6570918"/>
              <a:gd name="connsiteY1" fmla="*/ 0 h 5579082"/>
              <a:gd name="connsiteX2" fmla="*/ 1182765 w 6570918"/>
              <a:gd name="connsiteY2" fmla="*/ 0 h 5579082"/>
              <a:gd name="connsiteX3" fmla="*/ 1905566 w 6570918"/>
              <a:gd name="connsiteY3" fmla="*/ 0 h 5579082"/>
              <a:gd name="connsiteX4" fmla="*/ 2365530 w 6570918"/>
              <a:gd name="connsiteY4" fmla="*/ 0 h 5579082"/>
              <a:gd name="connsiteX5" fmla="*/ 2825495 w 6570918"/>
              <a:gd name="connsiteY5" fmla="*/ 0 h 5579082"/>
              <a:gd name="connsiteX6" fmla="*/ 3614005 w 6570918"/>
              <a:gd name="connsiteY6" fmla="*/ 0 h 5579082"/>
              <a:gd name="connsiteX7" fmla="*/ 4271097 w 6570918"/>
              <a:gd name="connsiteY7" fmla="*/ 0 h 5579082"/>
              <a:gd name="connsiteX8" fmla="*/ 4731061 w 6570918"/>
              <a:gd name="connsiteY8" fmla="*/ 0 h 5579082"/>
              <a:gd name="connsiteX9" fmla="*/ 5388153 w 6570918"/>
              <a:gd name="connsiteY9" fmla="*/ 0 h 5579082"/>
              <a:gd name="connsiteX10" fmla="*/ 6570918 w 6570918"/>
              <a:gd name="connsiteY10" fmla="*/ 0 h 5579082"/>
              <a:gd name="connsiteX11" fmla="*/ 6570918 w 6570918"/>
              <a:gd name="connsiteY11" fmla="*/ 641594 h 5579082"/>
              <a:gd name="connsiteX12" fmla="*/ 6570918 w 6570918"/>
              <a:gd name="connsiteY12" fmla="*/ 1338980 h 5579082"/>
              <a:gd name="connsiteX13" fmla="*/ 6570918 w 6570918"/>
              <a:gd name="connsiteY13" fmla="*/ 1868992 h 5579082"/>
              <a:gd name="connsiteX14" fmla="*/ 6570918 w 6570918"/>
              <a:gd name="connsiteY14" fmla="*/ 2677959 h 5579082"/>
              <a:gd name="connsiteX15" fmla="*/ 6570918 w 6570918"/>
              <a:gd name="connsiteY15" fmla="*/ 3375345 h 5579082"/>
              <a:gd name="connsiteX16" fmla="*/ 6570918 w 6570918"/>
              <a:gd name="connsiteY16" fmla="*/ 4184312 h 5579082"/>
              <a:gd name="connsiteX17" fmla="*/ 6570918 w 6570918"/>
              <a:gd name="connsiteY17" fmla="*/ 4825906 h 5579082"/>
              <a:gd name="connsiteX18" fmla="*/ 6570918 w 6570918"/>
              <a:gd name="connsiteY18" fmla="*/ 5579082 h 5579082"/>
              <a:gd name="connsiteX19" fmla="*/ 5913826 w 6570918"/>
              <a:gd name="connsiteY19" fmla="*/ 5579082 h 5579082"/>
              <a:gd name="connsiteX20" fmla="*/ 5256734 w 6570918"/>
              <a:gd name="connsiteY20" fmla="*/ 5579082 h 5579082"/>
              <a:gd name="connsiteX21" fmla="*/ 4796770 w 6570918"/>
              <a:gd name="connsiteY21" fmla="*/ 5579082 h 5579082"/>
              <a:gd name="connsiteX22" fmla="*/ 4139678 w 6570918"/>
              <a:gd name="connsiteY22" fmla="*/ 5579082 h 5579082"/>
              <a:gd name="connsiteX23" fmla="*/ 3548296 w 6570918"/>
              <a:gd name="connsiteY23" fmla="*/ 5579082 h 5579082"/>
              <a:gd name="connsiteX24" fmla="*/ 2956913 w 6570918"/>
              <a:gd name="connsiteY24" fmla="*/ 5579082 h 5579082"/>
              <a:gd name="connsiteX25" fmla="*/ 2365530 w 6570918"/>
              <a:gd name="connsiteY25" fmla="*/ 5579082 h 5579082"/>
              <a:gd name="connsiteX26" fmla="*/ 1774148 w 6570918"/>
              <a:gd name="connsiteY26" fmla="*/ 5579082 h 5579082"/>
              <a:gd name="connsiteX27" fmla="*/ 1051347 w 6570918"/>
              <a:gd name="connsiteY27" fmla="*/ 5579082 h 5579082"/>
              <a:gd name="connsiteX28" fmla="*/ 0 w 6570918"/>
              <a:gd name="connsiteY28" fmla="*/ 5579082 h 5579082"/>
              <a:gd name="connsiteX29" fmla="*/ 0 w 6570918"/>
              <a:gd name="connsiteY29" fmla="*/ 5049069 h 5579082"/>
              <a:gd name="connsiteX30" fmla="*/ 0 w 6570918"/>
              <a:gd name="connsiteY30" fmla="*/ 4407475 h 5579082"/>
              <a:gd name="connsiteX31" fmla="*/ 0 w 6570918"/>
              <a:gd name="connsiteY31" fmla="*/ 3654299 h 5579082"/>
              <a:gd name="connsiteX32" fmla="*/ 0 w 6570918"/>
              <a:gd name="connsiteY32" fmla="*/ 2845332 h 5579082"/>
              <a:gd name="connsiteX33" fmla="*/ 0 w 6570918"/>
              <a:gd name="connsiteY33" fmla="*/ 2315319 h 5579082"/>
              <a:gd name="connsiteX34" fmla="*/ 0 w 6570918"/>
              <a:gd name="connsiteY34" fmla="*/ 1785306 h 5579082"/>
              <a:gd name="connsiteX35" fmla="*/ 0 w 6570918"/>
              <a:gd name="connsiteY35" fmla="*/ 976339 h 5579082"/>
              <a:gd name="connsiteX36" fmla="*/ 0 w 6570918"/>
              <a:gd name="connsiteY36" fmla="*/ 0 h 557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570918" h="5579082" fill="none" extrusionOk="0">
                <a:moveTo>
                  <a:pt x="0" y="0"/>
                </a:moveTo>
                <a:cubicBezTo>
                  <a:pt x="243958" y="-12943"/>
                  <a:pt x="320490" y="5069"/>
                  <a:pt x="525673" y="0"/>
                </a:cubicBezTo>
                <a:cubicBezTo>
                  <a:pt x="730856" y="-5069"/>
                  <a:pt x="894885" y="-31124"/>
                  <a:pt x="1182765" y="0"/>
                </a:cubicBezTo>
                <a:cubicBezTo>
                  <a:pt x="1470645" y="31124"/>
                  <a:pt x="1749273" y="-34665"/>
                  <a:pt x="1905566" y="0"/>
                </a:cubicBezTo>
                <a:cubicBezTo>
                  <a:pt x="2061859" y="34665"/>
                  <a:pt x="2197988" y="-9109"/>
                  <a:pt x="2365530" y="0"/>
                </a:cubicBezTo>
                <a:cubicBezTo>
                  <a:pt x="2533072" y="9109"/>
                  <a:pt x="2717818" y="14270"/>
                  <a:pt x="2825495" y="0"/>
                </a:cubicBezTo>
                <a:cubicBezTo>
                  <a:pt x="2933173" y="-14270"/>
                  <a:pt x="3325797" y="34931"/>
                  <a:pt x="3614005" y="0"/>
                </a:cubicBezTo>
                <a:cubicBezTo>
                  <a:pt x="3902213" y="-34931"/>
                  <a:pt x="4022668" y="20046"/>
                  <a:pt x="4271097" y="0"/>
                </a:cubicBezTo>
                <a:cubicBezTo>
                  <a:pt x="4519526" y="-20046"/>
                  <a:pt x="4513512" y="-11694"/>
                  <a:pt x="4731061" y="0"/>
                </a:cubicBezTo>
                <a:cubicBezTo>
                  <a:pt x="4948610" y="11694"/>
                  <a:pt x="5198372" y="9165"/>
                  <a:pt x="5388153" y="0"/>
                </a:cubicBezTo>
                <a:cubicBezTo>
                  <a:pt x="5577934" y="-9165"/>
                  <a:pt x="6151380" y="40199"/>
                  <a:pt x="6570918" y="0"/>
                </a:cubicBezTo>
                <a:cubicBezTo>
                  <a:pt x="6551036" y="203561"/>
                  <a:pt x="6580818" y="383315"/>
                  <a:pt x="6570918" y="641594"/>
                </a:cubicBezTo>
                <a:cubicBezTo>
                  <a:pt x="6561018" y="899873"/>
                  <a:pt x="6567176" y="1128287"/>
                  <a:pt x="6570918" y="1338980"/>
                </a:cubicBezTo>
                <a:cubicBezTo>
                  <a:pt x="6574660" y="1549673"/>
                  <a:pt x="6585356" y="1654385"/>
                  <a:pt x="6570918" y="1868992"/>
                </a:cubicBezTo>
                <a:cubicBezTo>
                  <a:pt x="6556480" y="2083599"/>
                  <a:pt x="6556432" y="2483858"/>
                  <a:pt x="6570918" y="2677959"/>
                </a:cubicBezTo>
                <a:cubicBezTo>
                  <a:pt x="6585404" y="2872060"/>
                  <a:pt x="6594779" y="3123863"/>
                  <a:pt x="6570918" y="3375345"/>
                </a:cubicBezTo>
                <a:cubicBezTo>
                  <a:pt x="6547057" y="3626827"/>
                  <a:pt x="6570936" y="3958160"/>
                  <a:pt x="6570918" y="4184312"/>
                </a:cubicBezTo>
                <a:cubicBezTo>
                  <a:pt x="6570900" y="4410464"/>
                  <a:pt x="6547287" y="4544723"/>
                  <a:pt x="6570918" y="4825906"/>
                </a:cubicBezTo>
                <a:cubicBezTo>
                  <a:pt x="6594549" y="5107089"/>
                  <a:pt x="6602036" y="5410476"/>
                  <a:pt x="6570918" y="5579082"/>
                </a:cubicBezTo>
                <a:cubicBezTo>
                  <a:pt x="6298110" y="5570936"/>
                  <a:pt x="6115328" y="5586054"/>
                  <a:pt x="5913826" y="5579082"/>
                </a:cubicBezTo>
                <a:cubicBezTo>
                  <a:pt x="5712324" y="5572110"/>
                  <a:pt x="5388485" y="5595536"/>
                  <a:pt x="5256734" y="5579082"/>
                </a:cubicBezTo>
                <a:cubicBezTo>
                  <a:pt x="5124983" y="5562628"/>
                  <a:pt x="4935790" y="5558095"/>
                  <a:pt x="4796770" y="5579082"/>
                </a:cubicBezTo>
                <a:cubicBezTo>
                  <a:pt x="4657750" y="5600069"/>
                  <a:pt x="4406133" y="5565422"/>
                  <a:pt x="4139678" y="5579082"/>
                </a:cubicBezTo>
                <a:cubicBezTo>
                  <a:pt x="3873223" y="5592742"/>
                  <a:pt x="3680595" y="5550657"/>
                  <a:pt x="3548296" y="5579082"/>
                </a:cubicBezTo>
                <a:cubicBezTo>
                  <a:pt x="3415997" y="5607507"/>
                  <a:pt x="3154943" y="5582453"/>
                  <a:pt x="2956913" y="5579082"/>
                </a:cubicBezTo>
                <a:cubicBezTo>
                  <a:pt x="2758883" y="5575711"/>
                  <a:pt x="2616161" y="5608318"/>
                  <a:pt x="2365530" y="5579082"/>
                </a:cubicBezTo>
                <a:cubicBezTo>
                  <a:pt x="2114899" y="5549846"/>
                  <a:pt x="2015415" y="5589111"/>
                  <a:pt x="1774148" y="5579082"/>
                </a:cubicBezTo>
                <a:cubicBezTo>
                  <a:pt x="1532881" y="5569053"/>
                  <a:pt x="1276772" y="5614025"/>
                  <a:pt x="1051347" y="5579082"/>
                </a:cubicBezTo>
                <a:cubicBezTo>
                  <a:pt x="825922" y="5544139"/>
                  <a:pt x="317006" y="5579887"/>
                  <a:pt x="0" y="5579082"/>
                </a:cubicBezTo>
                <a:cubicBezTo>
                  <a:pt x="647" y="5359793"/>
                  <a:pt x="-19331" y="5263540"/>
                  <a:pt x="0" y="5049069"/>
                </a:cubicBezTo>
                <a:cubicBezTo>
                  <a:pt x="19331" y="4834598"/>
                  <a:pt x="-28451" y="4599178"/>
                  <a:pt x="0" y="4407475"/>
                </a:cubicBezTo>
                <a:cubicBezTo>
                  <a:pt x="28451" y="4215772"/>
                  <a:pt x="-6879" y="3851595"/>
                  <a:pt x="0" y="3654299"/>
                </a:cubicBezTo>
                <a:cubicBezTo>
                  <a:pt x="6879" y="3457003"/>
                  <a:pt x="-13361" y="3153430"/>
                  <a:pt x="0" y="2845332"/>
                </a:cubicBezTo>
                <a:cubicBezTo>
                  <a:pt x="13361" y="2537234"/>
                  <a:pt x="-16264" y="2440224"/>
                  <a:pt x="0" y="2315319"/>
                </a:cubicBezTo>
                <a:cubicBezTo>
                  <a:pt x="16264" y="2190414"/>
                  <a:pt x="-4326" y="1972406"/>
                  <a:pt x="0" y="1785306"/>
                </a:cubicBezTo>
                <a:cubicBezTo>
                  <a:pt x="4326" y="1598206"/>
                  <a:pt x="36209" y="1149228"/>
                  <a:pt x="0" y="976339"/>
                </a:cubicBezTo>
                <a:cubicBezTo>
                  <a:pt x="-36209" y="803450"/>
                  <a:pt x="-26312" y="313518"/>
                  <a:pt x="0" y="0"/>
                </a:cubicBezTo>
                <a:close/>
              </a:path>
              <a:path w="6570918" h="5579082" stroke="0" extrusionOk="0">
                <a:moveTo>
                  <a:pt x="0" y="0"/>
                </a:moveTo>
                <a:cubicBezTo>
                  <a:pt x="278313" y="27288"/>
                  <a:pt x="431280" y="2299"/>
                  <a:pt x="591383" y="0"/>
                </a:cubicBezTo>
                <a:cubicBezTo>
                  <a:pt x="751486" y="-2299"/>
                  <a:pt x="864229" y="-10501"/>
                  <a:pt x="1051347" y="0"/>
                </a:cubicBezTo>
                <a:cubicBezTo>
                  <a:pt x="1238465" y="10501"/>
                  <a:pt x="1656622" y="-8810"/>
                  <a:pt x="1839857" y="0"/>
                </a:cubicBezTo>
                <a:cubicBezTo>
                  <a:pt x="2023092" y="8810"/>
                  <a:pt x="2169087" y="15350"/>
                  <a:pt x="2431240" y="0"/>
                </a:cubicBezTo>
                <a:cubicBezTo>
                  <a:pt x="2693393" y="-15350"/>
                  <a:pt x="2900257" y="27267"/>
                  <a:pt x="3022622" y="0"/>
                </a:cubicBezTo>
                <a:cubicBezTo>
                  <a:pt x="3144987" y="-27267"/>
                  <a:pt x="3447181" y="14689"/>
                  <a:pt x="3811132" y="0"/>
                </a:cubicBezTo>
                <a:cubicBezTo>
                  <a:pt x="4175083" y="-14689"/>
                  <a:pt x="4141184" y="1416"/>
                  <a:pt x="4336806" y="0"/>
                </a:cubicBezTo>
                <a:cubicBezTo>
                  <a:pt x="4532428" y="-1416"/>
                  <a:pt x="4953156" y="21134"/>
                  <a:pt x="5125316" y="0"/>
                </a:cubicBezTo>
                <a:cubicBezTo>
                  <a:pt x="5297476" y="-21134"/>
                  <a:pt x="5588322" y="-4504"/>
                  <a:pt x="5913826" y="0"/>
                </a:cubicBezTo>
                <a:cubicBezTo>
                  <a:pt x="6239330" y="4504"/>
                  <a:pt x="6420523" y="-5260"/>
                  <a:pt x="6570918" y="0"/>
                </a:cubicBezTo>
                <a:cubicBezTo>
                  <a:pt x="6591445" y="372376"/>
                  <a:pt x="6574842" y="632430"/>
                  <a:pt x="6570918" y="808967"/>
                </a:cubicBezTo>
                <a:cubicBezTo>
                  <a:pt x="6566994" y="985504"/>
                  <a:pt x="6590171" y="1307889"/>
                  <a:pt x="6570918" y="1562143"/>
                </a:cubicBezTo>
                <a:cubicBezTo>
                  <a:pt x="6551665" y="1816397"/>
                  <a:pt x="6555438" y="1963128"/>
                  <a:pt x="6570918" y="2092156"/>
                </a:cubicBezTo>
                <a:cubicBezTo>
                  <a:pt x="6586398" y="2221184"/>
                  <a:pt x="6566210" y="2620933"/>
                  <a:pt x="6570918" y="2789541"/>
                </a:cubicBezTo>
                <a:cubicBezTo>
                  <a:pt x="6575626" y="2958149"/>
                  <a:pt x="6544837" y="3183433"/>
                  <a:pt x="6570918" y="3486926"/>
                </a:cubicBezTo>
                <a:cubicBezTo>
                  <a:pt x="6596999" y="3790419"/>
                  <a:pt x="6605308" y="3845885"/>
                  <a:pt x="6570918" y="4184312"/>
                </a:cubicBezTo>
                <a:cubicBezTo>
                  <a:pt x="6536528" y="4522739"/>
                  <a:pt x="6608082" y="4624099"/>
                  <a:pt x="6570918" y="4937488"/>
                </a:cubicBezTo>
                <a:cubicBezTo>
                  <a:pt x="6533754" y="5250877"/>
                  <a:pt x="6586964" y="5431073"/>
                  <a:pt x="6570918" y="5579082"/>
                </a:cubicBezTo>
                <a:cubicBezTo>
                  <a:pt x="6289892" y="5586213"/>
                  <a:pt x="6205354" y="5547724"/>
                  <a:pt x="5848117" y="5579082"/>
                </a:cubicBezTo>
                <a:cubicBezTo>
                  <a:pt x="5490880" y="5610440"/>
                  <a:pt x="5430172" y="5600685"/>
                  <a:pt x="5322444" y="5579082"/>
                </a:cubicBezTo>
                <a:cubicBezTo>
                  <a:pt x="5214716" y="5557479"/>
                  <a:pt x="4791298" y="5604209"/>
                  <a:pt x="4533933" y="5579082"/>
                </a:cubicBezTo>
                <a:cubicBezTo>
                  <a:pt x="4276568" y="5553955"/>
                  <a:pt x="4194834" y="5592381"/>
                  <a:pt x="3876842" y="5579082"/>
                </a:cubicBezTo>
                <a:cubicBezTo>
                  <a:pt x="3558850" y="5565783"/>
                  <a:pt x="3592122" y="5581860"/>
                  <a:pt x="3351168" y="5579082"/>
                </a:cubicBezTo>
                <a:cubicBezTo>
                  <a:pt x="3110214" y="5576304"/>
                  <a:pt x="2934023" y="5584193"/>
                  <a:pt x="2694076" y="5579082"/>
                </a:cubicBezTo>
                <a:cubicBezTo>
                  <a:pt x="2454129" y="5573971"/>
                  <a:pt x="2428702" y="5591803"/>
                  <a:pt x="2234112" y="5579082"/>
                </a:cubicBezTo>
                <a:cubicBezTo>
                  <a:pt x="2039522" y="5566361"/>
                  <a:pt x="1981009" y="5601189"/>
                  <a:pt x="1774148" y="5579082"/>
                </a:cubicBezTo>
                <a:cubicBezTo>
                  <a:pt x="1567287" y="5556975"/>
                  <a:pt x="1275481" y="5606317"/>
                  <a:pt x="1117056" y="5579082"/>
                </a:cubicBezTo>
                <a:cubicBezTo>
                  <a:pt x="958631" y="5551847"/>
                  <a:pt x="755477" y="5572254"/>
                  <a:pt x="591383" y="5579082"/>
                </a:cubicBezTo>
                <a:cubicBezTo>
                  <a:pt x="427289" y="5585910"/>
                  <a:pt x="187330" y="5591515"/>
                  <a:pt x="0" y="5579082"/>
                </a:cubicBezTo>
                <a:cubicBezTo>
                  <a:pt x="-26479" y="5461734"/>
                  <a:pt x="-8007" y="5136203"/>
                  <a:pt x="0" y="4993278"/>
                </a:cubicBezTo>
                <a:cubicBezTo>
                  <a:pt x="8007" y="4850353"/>
                  <a:pt x="-866" y="4711104"/>
                  <a:pt x="0" y="4463266"/>
                </a:cubicBezTo>
                <a:cubicBezTo>
                  <a:pt x="866" y="4215428"/>
                  <a:pt x="32773" y="4051281"/>
                  <a:pt x="0" y="3710090"/>
                </a:cubicBezTo>
                <a:cubicBezTo>
                  <a:pt x="-32773" y="3368899"/>
                  <a:pt x="-4467" y="3247332"/>
                  <a:pt x="0" y="3124286"/>
                </a:cubicBezTo>
                <a:cubicBezTo>
                  <a:pt x="4467" y="3001240"/>
                  <a:pt x="-19954" y="2606861"/>
                  <a:pt x="0" y="2371110"/>
                </a:cubicBezTo>
                <a:cubicBezTo>
                  <a:pt x="19954" y="2135359"/>
                  <a:pt x="32823" y="1730214"/>
                  <a:pt x="0" y="1562143"/>
                </a:cubicBezTo>
                <a:cubicBezTo>
                  <a:pt x="-32823" y="1394072"/>
                  <a:pt x="31174" y="1196398"/>
                  <a:pt x="0" y="920549"/>
                </a:cubicBezTo>
                <a:cubicBezTo>
                  <a:pt x="-31174" y="644700"/>
                  <a:pt x="-12315" y="36959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952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8B337-D597-7B7E-A830-1863664C4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4104" y="847082"/>
            <a:ext cx="5946648" cy="498841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O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mediteranskim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vrtovima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napisano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je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puno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knjiga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.</a:t>
            </a:r>
            <a:endParaRPr lang="en-US" sz="2000">
              <a:solidFill>
                <a:schemeClr val="bg1"/>
              </a:solidFill>
              <a:latin typeface="Calibri"/>
              <a:ea typeface="+mn-lt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U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Istri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i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Hrvatskom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primorju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pretežno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imamo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rubno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područje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mediteranske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klime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,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tj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.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submediteransku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klimu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. </a:t>
            </a:r>
            <a:endParaRPr lang="en-US" sz="2000">
              <a:solidFill>
                <a:schemeClr val="bg1"/>
              </a:solidFill>
              <a:latin typeface="Calibri"/>
              <a:ea typeface="+mn-lt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Jedna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od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bitnih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karakteristika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naših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krajeva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je da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imamo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izuzetnu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raznolikost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mikroklimata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na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malim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područjima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. </a:t>
            </a:r>
            <a:endParaRPr lang="en-US" sz="2000">
              <a:solidFill>
                <a:schemeClr val="bg1"/>
              </a:solidFill>
              <a:latin typeface="Calibri"/>
              <a:ea typeface="+mn-lt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Često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je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dovoljno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prijeći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stotinu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metara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i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već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imamo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drugačiju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mikroklimu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. </a:t>
            </a:r>
            <a:endParaRPr lang="en-US" sz="2000">
              <a:solidFill>
                <a:schemeClr val="bg1"/>
              </a:solidFill>
              <a:latin typeface="Calibri"/>
              <a:ea typeface="+mn-lt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Postoje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velike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razlike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–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npr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. u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Rovinju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ili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Opatiji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uzgajat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ćete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limune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i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bugenvilije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, a u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Tinjanu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ili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Pazinu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neće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uspijevati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niti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oleandar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i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smokva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.</a:t>
            </a:r>
            <a:endParaRPr lang="en-US" sz="200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Kako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unatoč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svemu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mnogi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žele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mediteranski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vrt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,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nabrojat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ćemo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mediteranske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biljke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koje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po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našem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iskustvu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mogu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preživjeti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većinu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naših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podneblja</a:t>
            </a:r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:</a:t>
            </a:r>
            <a:endParaRPr lang="en-US" sz="200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265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AB13476-CE21-4746-B044-FD491AC84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F2F0DF-4655-AA9C-2AFF-4062FBFCD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28" y="429768"/>
            <a:ext cx="3924375" cy="1642533"/>
          </a:xfrm>
        </p:spPr>
        <p:txBody>
          <a:bodyPr anchor="b">
            <a:normAutofit/>
          </a:bodyPr>
          <a:lstStyle/>
          <a:p>
            <a:r>
              <a:rPr lang="en-US" sz="5600"/>
              <a:t>Biljke 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328" y="2423160"/>
            <a:ext cx="3877056" cy="27432"/>
          </a:xfrm>
          <a:custGeom>
            <a:avLst/>
            <a:gdLst>
              <a:gd name="connsiteX0" fmla="*/ 0 w 3877056"/>
              <a:gd name="connsiteY0" fmla="*/ 0 h 27432"/>
              <a:gd name="connsiteX1" fmla="*/ 723717 w 3877056"/>
              <a:gd name="connsiteY1" fmla="*/ 0 h 27432"/>
              <a:gd name="connsiteX2" fmla="*/ 1408664 w 3877056"/>
              <a:gd name="connsiteY2" fmla="*/ 0 h 27432"/>
              <a:gd name="connsiteX3" fmla="*/ 2093610 w 3877056"/>
              <a:gd name="connsiteY3" fmla="*/ 0 h 27432"/>
              <a:gd name="connsiteX4" fmla="*/ 2623475 w 3877056"/>
              <a:gd name="connsiteY4" fmla="*/ 0 h 27432"/>
              <a:gd name="connsiteX5" fmla="*/ 3192109 w 3877056"/>
              <a:gd name="connsiteY5" fmla="*/ 0 h 27432"/>
              <a:gd name="connsiteX6" fmla="*/ 3877056 w 3877056"/>
              <a:gd name="connsiteY6" fmla="*/ 0 h 27432"/>
              <a:gd name="connsiteX7" fmla="*/ 3877056 w 3877056"/>
              <a:gd name="connsiteY7" fmla="*/ 27432 h 27432"/>
              <a:gd name="connsiteX8" fmla="*/ 3230880 w 3877056"/>
              <a:gd name="connsiteY8" fmla="*/ 27432 h 27432"/>
              <a:gd name="connsiteX9" fmla="*/ 2701016 w 3877056"/>
              <a:gd name="connsiteY9" fmla="*/ 27432 h 27432"/>
              <a:gd name="connsiteX10" fmla="*/ 2171151 w 3877056"/>
              <a:gd name="connsiteY10" fmla="*/ 27432 h 27432"/>
              <a:gd name="connsiteX11" fmla="*/ 1486205 w 3877056"/>
              <a:gd name="connsiteY11" fmla="*/ 27432 h 27432"/>
              <a:gd name="connsiteX12" fmla="*/ 917570 w 3877056"/>
              <a:gd name="connsiteY12" fmla="*/ 27432 h 27432"/>
              <a:gd name="connsiteX13" fmla="*/ 0 w 3877056"/>
              <a:gd name="connsiteY13" fmla="*/ 27432 h 27432"/>
              <a:gd name="connsiteX14" fmla="*/ 0 w 3877056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77056" h="27432" fill="none" extrusionOk="0">
                <a:moveTo>
                  <a:pt x="0" y="0"/>
                </a:moveTo>
                <a:cubicBezTo>
                  <a:pt x="212376" y="-32836"/>
                  <a:pt x="570944" y="24926"/>
                  <a:pt x="723717" y="0"/>
                </a:cubicBezTo>
                <a:cubicBezTo>
                  <a:pt x="876490" y="-24926"/>
                  <a:pt x="1149502" y="-13047"/>
                  <a:pt x="1408664" y="0"/>
                </a:cubicBezTo>
                <a:cubicBezTo>
                  <a:pt x="1667826" y="13047"/>
                  <a:pt x="1931449" y="-10086"/>
                  <a:pt x="2093610" y="0"/>
                </a:cubicBezTo>
                <a:cubicBezTo>
                  <a:pt x="2255771" y="10086"/>
                  <a:pt x="2364217" y="17704"/>
                  <a:pt x="2623475" y="0"/>
                </a:cubicBezTo>
                <a:cubicBezTo>
                  <a:pt x="2882734" y="-17704"/>
                  <a:pt x="3039913" y="-18191"/>
                  <a:pt x="3192109" y="0"/>
                </a:cubicBezTo>
                <a:cubicBezTo>
                  <a:pt x="3344305" y="18191"/>
                  <a:pt x="3704655" y="9863"/>
                  <a:pt x="3877056" y="0"/>
                </a:cubicBezTo>
                <a:cubicBezTo>
                  <a:pt x="3876099" y="8431"/>
                  <a:pt x="3876707" y="14612"/>
                  <a:pt x="3877056" y="27432"/>
                </a:cubicBezTo>
                <a:cubicBezTo>
                  <a:pt x="3653020" y="26009"/>
                  <a:pt x="3480940" y="44647"/>
                  <a:pt x="3230880" y="27432"/>
                </a:cubicBezTo>
                <a:cubicBezTo>
                  <a:pt x="2980820" y="10217"/>
                  <a:pt x="2872670" y="48866"/>
                  <a:pt x="2701016" y="27432"/>
                </a:cubicBezTo>
                <a:cubicBezTo>
                  <a:pt x="2529362" y="5998"/>
                  <a:pt x="2364157" y="35954"/>
                  <a:pt x="2171151" y="27432"/>
                </a:cubicBezTo>
                <a:cubicBezTo>
                  <a:pt x="1978146" y="18910"/>
                  <a:pt x="1773461" y="38798"/>
                  <a:pt x="1486205" y="27432"/>
                </a:cubicBezTo>
                <a:cubicBezTo>
                  <a:pt x="1198949" y="16066"/>
                  <a:pt x="1139376" y="-574"/>
                  <a:pt x="917570" y="27432"/>
                </a:cubicBezTo>
                <a:cubicBezTo>
                  <a:pt x="695765" y="55438"/>
                  <a:pt x="293344" y="-5450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877056" h="27432" stroke="0" extrusionOk="0">
                <a:moveTo>
                  <a:pt x="0" y="0"/>
                </a:moveTo>
                <a:cubicBezTo>
                  <a:pt x="192669" y="-10137"/>
                  <a:pt x="331692" y="-29256"/>
                  <a:pt x="607405" y="0"/>
                </a:cubicBezTo>
                <a:cubicBezTo>
                  <a:pt x="883118" y="29256"/>
                  <a:pt x="907253" y="-6037"/>
                  <a:pt x="1137270" y="0"/>
                </a:cubicBezTo>
                <a:cubicBezTo>
                  <a:pt x="1367288" y="6037"/>
                  <a:pt x="1546023" y="-32212"/>
                  <a:pt x="1860987" y="0"/>
                </a:cubicBezTo>
                <a:cubicBezTo>
                  <a:pt x="2175951" y="32212"/>
                  <a:pt x="2298836" y="29855"/>
                  <a:pt x="2468392" y="0"/>
                </a:cubicBezTo>
                <a:cubicBezTo>
                  <a:pt x="2637949" y="-29855"/>
                  <a:pt x="2790821" y="13504"/>
                  <a:pt x="3075798" y="0"/>
                </a:cubicBezTo>
                <a:cubicBezTo>
                  <a:pt x="3360775" y="-13504"/>
                  <a:pt x="3584812" y="38899"/>
                  <a:pt x="3877056" y="0"/>
                </a:cubicBezTo>
                <a:cubicBezTo>
                  <a:pt x="3875701" y="9524"/>
                  <a:pt x="3875854" y="13975"/>
                  <a:pt x="3877056" y="27432"/>
                </a:cubicBezTo>
                <a:cubicBezTo>
                  <a:pt x="3651600" y="-703"/>
                  <a:pt x="3532844" y="44229"/>
                  <a:pt x="3230880" y="27432"/>
                </a:cubicBezTo>
                <a:cubicBezTo>
                  <a:pt x="2928916" y="10635"/>
                  <a:pt x="2860399" y="20237"/>
                  <a:pt x="2701016" y="27432"/>
                </a:cubicBezTo>
                <a:cubicBezTo>
                  <a:pt x="2541633" y="34627"/>
                  <a:pt x="2238516" y="40277"/>
                  <a:pt x="2054840" y="27432"/>
                </a:cubicBezTo>
                <a:cubicBezTo>
                  <a:pt x="1871164" y="14587"/>
                  <a:pt x="1583795" y="3252"/>
                  <a:pt x="1408664" y="27432"/>
                </a:cubicBezTo>
                <a:cubicBezTo>
                  <a:pt x="1233533" y="51612"/>
                  <a:pt x="956608" y="20984"/>
                  <a:pt x="801258" y="27432"/>
                </a:cubicBezTo>
                <a:cubicBezTo>
                  <a:pt x="645908" y="33880"/>
                  <a:pt x="165566" y="12646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7075D5"/>
          </a:solidFill>
          <a:ln w="38100" cap="rnd">
            <a:solidFill>
              <a:srgbClr val="7075D5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913E6-BAA6-4B96-8E7C-03C51CDC2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38" y="2706624"/>
            <a:ext cx="4718845" cy="386085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err="1">
                <a:latin typeface="Calibri"/>
                <a:ea typeface="+mn-lt"/>
                <a:cs typeface="+mn-lt"/>
              </a:rPr>
              <a:t>Tipične</a:t>
            </a:r>
            <a:r>
              <a:rPr lang="en-US">
                <a:latin typeface="Calibri"/>
                <a:ea typeface="+mn-lt"/>
                <a:cs typeface="+mn-lt"/>
              </a:rPr>
              <a:t> </a:t>
            </a:r>
            <a:r>
              <a:rPr lang="en-US" err="1">
                <a:latin typeface="Calibri"/>
                <a:ea typeface="+mn-lt"/>
                <a:cs typeface="+mn-lt"/>
              </a:rPr>
              <a:t>biljke</a:t>
            </a:r>
            <a:r>
              <a:rPr lang="en-US">
                <a:latin typeface="Calibri"/>
                <a:ea typeface="+mn-lt"/>
                <a:cs typeface="+mn-lt"/>
              </a:rPr>
              <a:t> za </a:t>
            </a:r>
            <a:r>
              <a:rPr lang="en-US" err="1">
                <a:latin typeface="Calibri"/>
                <a:ea typeface="+mn-lt"/>
                <a:cs typeface="+mn-lt"/>
              </a:rPr>
              <a:t>mediteranski</a:t>
            </a:r>
            <a:r>
              <a:rPr lang="en-US">
                <a:latin typeface="Calibri"/>
                <a:ea typeface="+mn-lt"/>
                <a:cs typeface="+mn-lt"/>
              </a:rPr>
              <a:t> </a:t>
            </a:r>
            <a:r>
              <a:rPr lang="en-US" err="1">
                <a:latin typeface="Calibri"/>
                <a:ea typeface="+mn-lt"/>
                <a:cs typeface="+mn-lt"/>
              </a:rPr>
              <a:t>vrt</a:t>
            </a:r>
            <a:r>
              <a:rPr lang="en-US">
                <a:latin typeface="Calibri"/>
                <a:ea typeface="+mn-lt"/>
                <a:cs typeface="+mn-lt"/>
              </a:rPr>
              <a:t> </a:t>
            </a:r>
            <a:r>
              <a:rPr lang="en-US" err="1">
                <a:latin typeface="Calibri"/>
                <a:ea typeface="+mn-lt"/>
                <a:cs typeface="+mn-lt"/>
              </a:rPr>
              <a:t>su</a:t>
            </a:r>
            <a:r>
              <a:rPr lang="en-US">
                <a:latin typeface="Calibri"/>
                <a:ea typeface="+mn-lt"/>
                <a:cs typeface="+mn-lt"/>
              </a:rPr>
              <a:t>: </a:t>
            </a:r>
            <a:r>
              <a:rPr lang="en-US" b="1" err="1">
                <a:latin typeface="Calibri"/>
                <a:ea typeface="+mn-lt"/>
                <a:cs typeface="+mn-lt"/>
              </a:rPr>
              <a:t>palme</a:t>
            </a:r>
            <a:r>
              <a:rPr lang="en-US" b="1">
                <a:latin typeface="Calibri"/>
                <a:ea typeface="+mn-lt"/>
                <a:cs typeface="+mn-lt"/>
              </a:rPr>
              <a:t>, </a:t>
            </a:r>
            <a:r>
              <a:rPr lang="en-US" b="1" err="1">
                <a:latin typeface="Calibri"/>
                <a:ea typeface="+mn-lt"/>
                <a:cs typeface="+mn-lt"/>
              </a:rPr>
              <a:t>čempresi</a:t>
            </a:r>
            <a:r>
              <a:rPr lang="en-US" b="1">
                <a:latin typeface="Calibri"/>
                <a:ea typeface="+mn-lt"/>
                <a:cs typeface="+mn-lt"/>
              </a:rPr>
              <a:t>, </a:t>
            </a:r>
            <a:r>
              <a:rPr lang="en-US" b="1" err="1">
                <a:latin typeface="Calibri"/>
                <a:ea typeface="+mn-lt"/>
                <a:cs typeface="+mn-lt"/>
              </a:rPr>
              <a:t>masline</a:t>
            </a:r>
            <a:r>
              <a:rPr lang="en-US" b="1">
                <a:latin typeface="Calibri"/>
                <a:ea typeface="+mn-lt"/>
                <a:cs typeface="+mn-lt"/>
              </a:rPr>
              <a:t>, </a:t>
            </a:r>
            <a:r>
              <a:rPr lang="en-US" b="1" err="1">
                <a:latin typeface="Calibri"/>
                <a:ea typeface="+mn-lt"/>
                <a:cs typeface="+mn-lt"/>
              </a:rPr>
              <a:t>limunovo</a:t>
            </a:r>
            <a:r>
              <a:rPr lang="en-US" b="1">
                <a:latin typeface="Calibri"/>
                <a:ea typeface="+mn-lt"/>
                <a:cs typeface="+mn-lt"/>
              </a:rPr>
              <a:t> </a:t>
            </a:r>
            <a:r>
              <a:rPr lang="en-US" b="1" err="1">
                <a:latin typeface="Calibri"/>
                <a:ea typeface="+mn-lt"/>
                <a:cs typeface="+mn-lt"/>
              </a:rPr>
              <a:t>i</a:t>
            </a:r>
            <a:r>
              <a:rPr lang="en-US" b="1">
                <a:latin typeface="Calibri"/>
                <a:ea typeface="+mn-lt"/>
                <a:cs typeface="+mn-lt"/>
              </a:rPr>
              <a:t> </a:t>
            </a:r>
            <a:r>
              <a:rPr lang="en-US" b="1" err="1">
                <a:latin typeface="Calibri"/>
                <a:ea typeface="+mn-lt"/>
                <a:cs typeface="+mn-lt"/>
              </a:rPr>
              <a:t>narančino</a:t>
            </a:r>
            <a:r>
              <a:rPr lang="en-US" b="1">
                <a:latin typeface="Calibri"/>
                <a:ea typeface="+mn-lt"/>
                <a:cs typeface="+mn-lt"/>
              </a:rPr>
              <a:t> </a:t>
            </a:r>
            <a:r>
              <a:rPr lang="en-US" b="1" err="1">
                <a:latin typeface="Calibri"/>
                <a:ea typeface="+mn-lt"/>
                <a:cs typeface="+mn-lt"/>
              </a:rPr>
              <a:t>drvo</a:t>
            </a:r>
            <a:r>
              <a:rPr lang="en-US">
                <a:latin typeface="Calibri"/>
                <a:ea typeface="+mn-lt"/>
                <a:cs typeface="+mn-lt"/>
              </a:rPr>
              <a:t>. </a:t>
            </a:r>
            <a:endParaRPr lang="en-US">
              <a:latin typeface="Calibri"/>
              <a:ea typeface="+mn-lt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>
                <a:latin typeface="Calibri"/>
                <a:ea typeface="+mn-lt"/>
                <a:cs typeface="+mn-lt"/>
              </a:rPr>
              <a:t>One </a:t>
            </a:r>
            <a:r>
              <a:rPr lang="en-US" err="1">
                <a:latin typeface="Calibri"/>
                <a:ea typeface="+mn-lt"/>
                <a:cs typeface="+mn-lt"/>
              </a:rPr>
              <a:t>će</a:t>
            </a:r>
            <a:r>
              <a:rPr lang="en-US">
                <a:latin typeface="Calibri"/>
                <a:ea typeface="+mn-lt"/>
                <a:cs typeface="+mn-lt"/>
              </a:rPr>
              <a:t> </a:t>
            </a:r>
            <a:r>
              <a:rPr lang="en-US" err="1">
                <a:latin typeface="Calibri"/>
                <a:ea typeface="+mn-lt"/>
                <a:cs typeface="+mn-lt"/>
              </a:rPr>
              <a:t>dati</a:t>
            </a:r>
            <a:r>
              <a:rPr lang="en-US">
                <a:latin typeface="Calibri"/>
                <a:ea typeface="+mn-lt"/>
                <a:cs typeface="+mn-lt"/>
              </a:rPr>
              <a:t> </a:t>
            </a:r>
            <a:r>
              <a:rPr lang="en-US" err="1">
                <a:latin typeface="Calibri"/>
                <a:ea typeface="+mn-lt"/>
                <a:cs typeface="+mn-lt"/>
              </a:rPr>
              <a:t>vašem</a:t>
            </a:r>
            <a:r>
              <a:rPr lang="en-US">
                <a:latin typeface="Calibri"/>
                <a:ea typeface="+mn-lt"/>
                <a:cs typeface="+mn-lt"/>
              </a:rPr>
              <a:t> </a:t>
            </a:r>
            <a:r>
              <a:rPr lang="en-US" err="1">
                <a:latin typeface="Calibri"/>
                <a:ea typeface="+mn-lt"/>
                <a:cs typeface="+mn-lt"/>
              </a:rPr>
              <a:t>vrtu</a:t>
            </a:r>
            <a:r>
              <a:rPr lang="en-US">
                <a:latin typeface="Calibri"/>
                <a:ea typeface="+mn-lt"/>
                <a:cs typeface="+mn-lt"/>
              </a:rPr>
              <a:t> </a:t>
            </a:r>
            <a:r>
              <a:rPr lang="en-US" err="1">
                <a:latin typeface="Calibri"/>
                <a:ea typeface="+mn-lt"/>
                <a:cs typeface="+mn-lt"/>
              </a:rPr>
              <a:t>posebno</a:t>
            </a:r>
            <a:r>
              <a:rPr lang="en-US">
                <a:latin typeface="Calibri"/>
                <a:ea typeface="+mn-lt"/>
                <a:cs typeface="+mn-lt"/>
              </a:rPr>
              <a:t> </a:t>
            </a:r>
            <a:r>
              <a:rPr lang="en-US" err="1">
                <a:latin typeface="Calibri"/>
                <a:ea typeface="+mn-lt"/>
                <a:cs typeface="+mn-lt"/>
              </a:rPr>
              <a:t>zanimljiv</a:t>
            </a:r>
            <a:r>
              <a:rPr lang="en-US">
                <a:latin typeface="Calibri"/>
                <a:ea typeface="+mn-lt"/>
                <a:cs typeface="+mn-lt"/>
              </a:rPr>
              <a:t> </a:t>
            </a:r>
            <a:r>
              <a:rPr lang="en-US" err="1">
                <a:latin typeface="Calibri"/>
                <a:ea typeface="+mn-lt"/>
                <a:cs typeface="+mn-lt"/>
              </a:rPr>
              <a:t>i</a:t>
            </a:r>
            <a:r>
              <a:rPr lang="en-US">
                <a:latin typeface="Calibri"/>
                <a:ea typeface="+mn-lt"/>
                <a:cs typeface="+mn-lt"/>
              </a:rPr>
              <a:t> </a:t>
            </a:r>
            <a:r>
              <a:rPr lang="en-US" err="1">
                <a:latin typeface="Calibri"/>
                <a:ea typeface="+mn-lt"/>
                <a:cs typeface="+mn-lt"/>
              </a:rPr>
              <a:t>lijep</a:t>
            </a:r>
            <a:r>
              <a:rPr lang="en-US">
                <a:latin typeface="Calibri"/>
                <a:ea typeface="+mn-lt"/>
                <a:cs typeface="+mn-lt"/>
              </a:rPr>
              <a:t> </a:t>
            </a:r>
            <a:r>
              <a:rPr lang="en-US" err="1">
                <a:latin typeface="Calibri"/>
                <a:ea typeface="+mn-lt"/>
                <a:cs typeface="+mn-lt"/>
              </a:rPr>
              <a:t>izgled</a:t>
            </a:r>
            <a:r>
              <a:rPr lang="en-US">
                <a:latin typeface="Calibri"/>
                <a:ea typeface="+mn-lt"/>
                <a:cs typeface="+mn-lt"/>
              </a:rPr>
              <a:t>, a za </a:t>
            </a:r>
            <a:r>
              <a:rPr lang="en-US" err="1">
                <a:latin typeface="Calibri"/>
                <a:ea typeface="+mn-lt"/>
                <a:cs typeface="+mn-lt"/>
              </a:rPr>
              <a:t>mirise</a:t>
            </a:r>
            <a:r>
              <a:rPr lang="en-US">
                <a:latin typeface="Calibri"/>
                <a:ea typeface="+mn-lt"/>
                <a:cs typeface="+mn-lt"/>
              </a:rPr>
              <a:t> </a:t>
            </a:r>
            <a:r>
              <a:rPr lang="en-US" err="1">
                <a:latin typeface="Calibri"/>
                <a:ea typeface="+mn-lt"/>
                <a:cs typeface="+mn-lt"/>
              </a:rPr>
              <a:t>će</a:t>
            </a:r>
            <a:r>
              <a:rPr lang="en-US">
                <a:latin typeface="Calibri"/>
                <a:ea typeface="+mn-lt"/>
                <a:cs typeface="+mn-lt"/>
              </a:rPr>
              <a:t> se </a:t>
            </a:r>
            <a:r>
              <a:rPr lang="en-US" err="1">
                <a:latin typeface="Calibri"/>
                <a:ea typeface="+mn-lt"/>
                <a:cs typeface="+mn-lt"/>
              </a:rPr>
              <a:t>pobrinuti</a:t>
            </a:r>
            <a:r>
              <a:rPr lang="en-US">
                <a:latin typeface="Calibri"/>
                <a:ea typeface="+mn-lt"/>
                <a:cs typeface="+mn-lt"/>
              </a:rPr>
              <a:t> </a:t>
            </a:r>
            <a:r>
              <a:rPr lang="en-US" b="1" err="1">
                <a:latin typeface="Calibri"/>
                <a:ea typeface="+mn-lt"/>
                <a:cs typeface="+mn-lt"/>
              </a:rPr>
              <a:t>aromatične</a:t>
            </a:r>
            <a:r>
              <a:rPr lang="en-US" b="1">
                <a:latin typeface="Calibri"/>
                <a:ea typeface="+mn-lt"/>
                <a:cs typeface="+mn-lt"/>
              </a:rPr>
              <a:t> </a:t>
            </a:r>
            <a:r>
              <a:rPr lang="en-US" b="1" err="1">
                <a:latin typeface="Calibri"/>
                <a:ea typeface="+mn-lt"/>
                <a:cs typeface="+mn-lt"/>
              </a:rPr>
              <a:t>biljke</a:t>
            </a:r>
            <a:r>
              <a:rPr lang="en-US" b="1">
                <a:latin typeface="Calibri"/>
                <a:ea typeface="+mn-lt"/>
                <a:cs typeface="+mn-lt"/>
              </a:rPr>
              <a:t> </a:t>
            </a:r>
            <a:r>
              <a:rPr lang="en-US" b="1" err="1">
                <a:latin typeface="Calibri"/>
                <a:ea typeface="+mn-lt"/>
                <a:cs typeface="+mn-lt"/>
              </a:rPr>
              <a:t>poput</a:t>
            </a:r>
            <a:r>
              <a:rPr lang="en-US" b="1">
                <a:latin typeface="Calibri"/>
                <a:ea typeface="+mn-lt"/>
                <a:cs typeface="+mn-lt"/>
              </a:rPr>
              <a:t> </a:t>
            </a:r>
            <a:r>
              <a:rPr lang="en-US" b="1" err="1">
                <a:latin typeface="Calibri"/>
                <a:ea typeface="+mn-lt"/>
                <a:cs typeface="+mn-lt"/>
              </a:rPr>
              <a:t>kadulje</a:t>
            </a:r>
            <a:r>
              <a:rPr lang="en-US" b="1">
                <a:latin typeface="Calibri"/>
                <a:ea typeface="+mn-lt"/>
                <a:cs typeface="+mn-lt"/>
              </a:rPr>
              <a:t>, </a:t>
            </a:r>
            <a:r>
              <a:rPr lang="en-US" b="1" err="1">
                <a:latin typeface="Calibri"/>
                <a:ea typeface="+mn-lt"/>
                <a:cs typeface="+mn-lt"/>
              </a:rPr>
              <a:t>lavande</a:t>
            </a:r>
            <a:r>
              <a:rPr lang="en-US" b="1">
                <a:latin typeface="Calibri"/>
                <a:ea typeface="+mn-lt"/>
                <a:cs typeface="+mn-lt"/>
              </a:rPr>
              <a:t> </a:t>
            </a:r>
            <a:r>
              <a:rPr lang="en-US" b="1" err="1">
                <a:latin typeface="Calibri"/>
                <a:ea typeface="+mn-lt"/>
                <a:cs typeface="+mn-lt"/>
              </a:rPr>
              <a:t>i</a:t>
            </a:r>
            <a:r>
              <a:rPr lang="en-US" b="1">
                <a:latin typeface="Calibri"/>
                <a:ea typeface="+mn-lt"/>
                <a:cs typeface="+mn-lt"/>
              </a:rPr>
              <a:t> </a:t>
            </a:r>
            <a:r>
              <a:rPr lang="en-US" b="1" err="1">
                <a:latin typeface="Calibri"/>
                <a:ea typeface="+mn-lt"/>
                <a:cs typeface="+mn-lt"/>
              </a:rPr>
              <a:t>ružmarina</a:t>
            </a:r>
            <a:r>
              <a:rPr lang="en-US">
                <a:latin typeface="Calibri"/>
                <a:ea typeface="+mn-lt"/>
                <a:cs typeface="+mn-lt"/>
              </a:rPr>
              <a:t>. </a:t>
            </a:r>
            <a:endParaRPr lang="en-US">
              <a:latin typeface="Calibri"/>
              <a:cs typeface="Calibri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FE38CA8F-A5DD-F051-9AE0-2B409DA60E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76" r="9578" b="5"/>
          <a:stretch/>
        </p:blipFill>
        <p:spPr>
          <a:xfrm>
            <a:off x="5027601" y="10"/>
            <a:ext cx="3044866" cy="3597029"/>
          </a:xfrm>
          <a:custGeom>
            <a:avLst/>
            <a:gdLst/>
            <a:ahLst/>
            <a:cxnLst/>
            <a:rect l="l" t="t" r="r" b="b"/>
            <a:pathLst>
              <a:path w="3044866" h="3597039">
                <a:moveTo>
                  <a:pt x="19840" y="0"/>
                </a:moveTo>
                <a:lnTo>
                  <a:pt x="3028263" y="0"/>
                </a:lnTo>
                <a:lnTo>
                  <a:pt x="3024697" y="140686"/>
                </a:lnTo>
                <a:cubicBezTo>
                  <a:pt x="3025259" y="312749"/>
                  <a:pt x="3037669" y="484544"/>
                  <a:pt x="3035552" y="655695"/>
                </a:cubicBezTo>
                <a:cubicBezTo>
                  <a:pt x="3034423" y="750938"/>
                  <a:pt x="3013255" y="845927"/>
                  <a:pt x="3017206" y="941424"/>
                </a:cubicBezTo>
                <a:cubicBezTo>
                  <a:pt x="3028778" y="1230836"/>
                  <a:pt x="3024968" y="1520375"/>
                  <a:pt x="3040069" y="1809660"/>
                </a:cubicBezTo>
                <a:cubicBezTo>
                  <a:pt x="3049835" y="1950657"/>
                  <a:pt x="3044683" y="2092164"/>
                  <a:pt x="3024686" y="2232285"/>
                </a:cubicBezTo>
                <a:cubicBezTo>
                  <a:pt x="3008033" y="2337306"/>
                  <a:pt x="3018335" y="2443217"/>
                  <a:pt x="3025391" y="2548746"/>
                </a:cubicBezTo>
                <a:cubicBezTo>
                  <a:pt x="3034000" y="2676499"/>
                  <a:pt x="3038657" y="2804125"/>
                  <a:pt x="3024544" y="2932131"/>
                </a:cubicBezTo>
                <a:cubicBezTo>
                  <a:pt x="3014384" y="3023183"/>
                  <a:pt x="3023839" y="3114743"/>
                  <a:pt x="3029484" y="3206050"/>
                </a:cubicBezTo>
                <a:cubicBezTo>
                  <a:pt x="3036822" y="3301343"/>
                  <a:pt x="3036822" y="3396994"/>
                  <a:pt x="3029484" y="3492287"/>
                </a:cubicBezTo>
                <a:lnTo>
                  <a:pt x="3026528" y="3584038"/>
                </a:lnTo>
                <a:lnTo>
                  <a:pt x="2536033" y="3578457"/>
                </a:lnTo>
                <a:cubicBezTo>
                  <a:pt x="2378057" y="3583558"/>
                  <a:pt x="2220080" y="3585390"/>
                  <a:pt x="2062105" y="3578457"/>
                </a:cubicBezTo>
                <a:cubicBezTo>
                  <a:pt x="1889685" y="3570479"/>
                  <a:pt x="1717648" y="3579504"/>
                  <a:pt x="1545736" y="3591536"/>
                </a:cubicBezTo>
                <a:cubicBezTo>
                  <a:pt x="1379525" y="3603177"/>
                  <a:pt x="1213695" y="3594544"/>
                  <a:pt x="1047737" y="3582381"/>
                </a:cubicBezTo>
                <a:cubicBezTo>
                  <a:pt x="872873" y="3569328"/>
                  <a:pt x="697288" y="3570585"/>
                  <a:pt x="522627" y="3586174"/>
                </a:cubicBezTo>
                <a:cubicBezTo>
                  <a:pt x="408103" y="3596376"/>
                  <a:pt x="293327" y="3581074"/>
                  <a:pt x="179310" y="3582119"/>
                </a:cubicBezTo>
                <a:lnTo>
                  <a:pt x="12768" y="3583434"/>
                </a:lnTo>
                <a:lnTo>
                  <a:pt x="14927" y="3541208"/>
                </a:lnTo>
                <a:cubicBezTo>
                  <a:pt x="24495" y="3440295"/>
                  <a:pt x="35084" y="3338234"/>
                  <a:pt x="15947" y="3236172"/>
                </a:cubicBezTo>
                <a:cubicBezTo>
                  <a:pt x="7719" y="3188816"/>
                  <a:pt x="7719" y="3140388"/>
                  <a:pt x="15947" y="3093031"/>
                </a:cubicBezTo>
                <a:cubicBezTo>
                  <a:pt x="25898" y="3029243"/>
                  <a:pt x="35339" y="2966092"/>
                  <a:pt x="22581" y="2901666"/>
                </a:cubicBezTo>
                <a:cubicBezTo>
                  <a:pt x="16968" y="2873599"/>
                  <a:pt x="12758" y="2845277"/>
                  <a:pt x="9823" y="2816955"/>
                </a:cubicBezTo>
                <a:cubicBezTo>
                  <a:pt x="3980" y="2744645"/>
                  <a:pt x="6072" y="2671926"/>
                  <a:pt x="16074" y="2600075"/>
                </a:cubicBezTo>
                <a:cubicBezTo>
                  <a:pt x="25643" y="2516640"/>
                  <a:pt x="10079" y="2432694"/>
                  <a:pt x="22836" y="2349514"/>
                </a:cubicBezTo>
                <a:cubicBezTo>
                  <a:pt x="31895" y="2282524"/>
                  <a:pt x="32239" y="2214640"/>
                  <a:pt x="23857" y="2147560"/>
                </a:cubicBezTo>
                <a:cubicBezTo>
                  <a:pt x="8778" y="2020749"/>
                  <a:pt x="9721" y="1892547"/>
                  <a:pt x="26663" y="1765978"/>
                </a:cubicBezTo>
                <a:cubicBezTo>
                  <a:pt x="37125" y="1692111"/>
                  <a:pt x="43121" y="1616076"/>
                  <a:pt x="24367" y="1543612"/>
                </a:cubicBezTo>
                <a:cubicBezTo>
                  <a:pt x="-19775" y="1373297"/>
                  <a:pt x="5996" y="1202727"/>
                  <a:pt x="24367" y="1033305"/>
                </a:cubicBezTo>
                <a:cubicBezTo>
                  <a:pt x="35530" y="942318"/>
                  <a:pt x="35786" y="850322"/>
                  <a:pt x="25133" y="759271"/>
                </a:cubicBezTo>
                <a:cubicBezTo>
                  <a:pt x="6226" y="624792"/>
                  <a:pt x="2577" y="488614"/>
                  <a:pt x="14289" y="353321"/>
                </a:cubicBezTo>
                <a:cubicBezTo>
                  <a:pt x="24877" y="242712"/>
                  <a:pt x="35339" y="131848"/>
                  <a:pt x="22581" y="20346"/>
                </a:cubicBezTo>
                <a:close/>
              </a:path>
            </a:pathLst>
          </a:cu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7652B933-DD6E-24BA-5F33-EE9F2AF62D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50" r="11881" b="4"/>
          <a:stretch/>
        </p:blipFill>
        <p:spPr>
          <a:xfrm>
            <a:off x="5021992" y="3792430"/>
            <a:ext cx="3045969" cy="3065570"/>
          </a:xfrm>
          <a:custGeom>
            <a:avLst/>
            <a:gdLst/>
            <a:ahLst/>
            <a:cxnLst/>
            <a:rect l="l" t="t" r="r" b="b"/>
            <a:pathLst>
              <a:path w="3045969" h="3065570">
                <a:moveTo>
                  <a:pt x="2750933" y="0"/>
                </a:moveTo>
                <a:lnTo>
                  <a:pt x="3043770" y="11038"/>
                </a:lnTo>
                <a:lnTo>
                  <a:pt x="3045607" y="37526"/>
                </a:lnTo>
                <a:cubicBezTo>
                  <a:pt x="3047625" y="113720"/>
                  <a:pt x="3040851" y="189914"/>
                  <a:pt x="3034394" y="266109"/>
                </a:cubicBezTo>
                <a:cubicBezTo>
                  <a:pt x="3019012" y="444912"/>
                  <a:pt x="3025927" y="623588"/>
                  <a:pt x="3037217" y="802010"/>
                </a:cubicBezTo>
                <a:cubicBezTo>
                  <a:pt x="3044443" y="924849"/>
                  <a:pt x="3040477" y="1048016"/>
                  <a:pt x="3025363" y="1170283"/>
                </a:cubicBezTo>
                <a:cubicBezTo>
                  <a:pt x="3020000" y="1218920"/>
                  <a:pt x="3020987" y="1267685"/>
                  <a:pt x="3020000" y="1316450"/>
                </a:cubicBezTo>
                <a:cubicBezTo>
                  <a:pt x="3019717" y="1325847"/>
                  <a:pt x="3026069" y="1336767"/>
                  <a:pt x="3014637" y="1344641"/>
                </a:cubicBezTo>
                <a:lnTo>
                  <a:pt x="3014637" y="1357340"/>
                </a:lnTo>
                <a:cubicBezTo>
                  <a:pt x="3027198" y="1364325"/>
                  <a:pt x="3020706" y="1375754"/>
                  <a:pt x="3021693" y="1384898"/>
                </a:cubicBezTo>
                <a:cubicBezTo>
                  <a:pt x="3038360" y="1560005"/>
                  <a:pt x="3040872" y="1735963"/>
                  <a:pt x="3029173" y="1911401"/>
                </a:cubicBezTo>
                <a:cubicBezTo>
                  <a:pt x="3020564" y="2072933"/>
                  <a:pt x="3029455" y="2234211"/>
                  <a:pt x="3039899" y="2395617"/>
                </a:cubicBezTo>
                <a:cubicBezTo>
                  <a:pt x="3052317" y="2587500"/>
                  <a:pt x="3032560" y="2779256"/>
                  <a:pt x="3029596" y="2971138"/>
                </a:cubicBezTo>
                <a:cubicBezTo>
                  <a:pt x="3029314" y="2988346"/>
                  <a:pt x="3030372" y="3005585"/>
                  <a:pt x="3031678" y="3022824"/>
                </a:cubicBezTo>
                <a:lnTo>
                  <a:pt x="3034625" y="3065570"/>
                </a:lnTo>
                <a:lnTo>
                  <a:pt x="24938" y="3065570"/>
                </a:lnTo>
                <a:lnTo>
                  <a:pt x="25911" y="3001918"/>
                </a:lnTo>
                <a:cubicBezTo>
                  <a:pt x="28191" y="2973959"/>
                  <a:pt x="32318" y="2946151"/>
                  <a:pt x="38276" y="2918677"/>
                </a:cubicBezTo>
                <a:cubicBezTo>
                  <a:pt x="68779" y="2777462"/>
                  <a:pt x="65552" y="2631030"/>
                  <a:pt x="28835" y="2491295"/>
                </a:cubicBezTo>
                <a:cubicBezTo>
                  <a:pt x="-4463" y="2359636"/>
                  <a:pt x="-11352" y="2227594"/>
                  <a:pt x="21053" y="2094786"/>
                </a:cubicBezTo>
                <a:cubicBezTo>
                  <a:pt x="51646" y="1971356"/>
                  <a:pt x="50153" y="1842146"/>
                  <a:pt x="16716" y="1719456"/>
                </a:cubicBezTo>
                <a:cubicBezTo>
                  <a:pt x="9316" y="1687689"/>
                  <a:pt x="4787" y="1655323"/>
                  <a:pt x="3192" y="1622752"/>
                </a:cubicBezTo>
                <a:cubicBezTo>
                  <a:pt x="-6887" y="1503851"/>
                  <a:pt x="10081" y="1386608"/>
                  <a:pt x="24242" y="1269110"/>
                </a:cubicBezTo>
                <a:cubicBezTo>
                  <a:pt x="33683" y="1194222"/>
                  <a:pt x="48099" y="1118569"/>
                  <a:pt x="24242" y="1044447"/>
                </a:cubicBezTo>
                <a:cubicBezTo>
                  <a:pt x="7899" y="992791"/>
                  <a:pt x="4264" y="937959"/>
                  <a:pt x="13654" y="884594"/>
                </a:cubicBezTo>
                <a:cubicBezTo>
                  <a:pt x="29486" y="789881"/>
                  <a:pt x="32790" y="693497"/>
                  <a:pt x="23477" y="597929"/>
                </a:cubicBezTo>
                <a:cubicBezTo>
                  <a:pt x="17328" y="534919"/>
                  <a:pt x="18272" y="471411"/>
                  <a:pt x="26284" y="408605"/>
                </a:cubicBezTo>
                <a:cubicBezTo>
                  <a:pt x="36872" y="324149"/>
                  <a:pt x="53330" y="238162"/>
                  <a:pt x="33300" y="153452"/>
                </a:cubicBezTo>
                <a:cubicBezTo>
                  <a:pt x="25327" y="119804"/>
                  <a:pt x="19745" y="86163"/>
                  <a:pt x="16058" y="52511"/>
                </a:cubicBezTo>
                <a:lnTo>
                  <a:pt x="13611" y="10473"/>
                </a:lnTo>
                <a:lnTo>
                  <a:pt x="222689" y="5194"/>
                </a:lnTo>
                <a:cubicBezTo>
                  <a:pt x="477949" y="4054"/>
                  <a:pt x="733156" y="16119"/>
                  <a:pt x="988364" y="17002"/>
                </a:cubicBezTo>
                <a:cubicBezTo>
                  <a:pt x="1097946" y="17394"/>
                  <a:pt x="1207148" y="12424"/>
                  <a:pt x="1316477" y="7977"/>
                </a:cubicBezTo>
                <a:cubicBezTo>
                  <a:pt x="1457478" y="2353"/>
                  <a:pt x="1598225" y="13470"/>
                  <a:pt x="1738973" y="11247"/>
                </a:cubicBezTo>
                <a:cubicBezTo>
                  <a:pt x="1972073" y="7585"/>
                  <a:pt x="2205047" y="18310"/>
                  <a:pt x="2438148" y="11247"/>
                </a:cubicBezTo>
                <a:cubicBezTo>
                  <a:pt x="2542410" y="7977"/>
                  <a:pt x="2646671" y="3007"/>
                  <a:pt x="2750933" y="0"/>
                </a:cubicBezTo>
                <a:close/>
              </a:path>
            </a:pathLst>
          </a:cu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32C6590-3801-ED4B-9546-0291648ED1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780" b="15810"/>
          <a:stretch/>
        </p:blipFill>
        <p:spPr>
          <a:xfrm>
            <a:off x="8263903" y="10"/>
            <a:ext cx="3928092" cy="4143496"/>
          </a:xfrm>
          <a:custGeom>
            <a:avLst/>
            <a:gdLst/>
            <a:ahLst/>
            <a:cxnLst/>
            <a:rect l="l" t="t" r="r" b="b"/>
            <a:pathLst>
              <a:path w="3928092" h="4143506">
                <a:moveTo>
                  <a:pt x="23605" y="0"/>
                </a:moveTo>
                <a:lnTo>
                  <a:pt x="3928092" y="0"/>
                </a:lnTo>
                <a:lnTo>
                  <a:pt x="3928092" y="4125656"/>
                </a:lnTo>
                <a:lnTo>
                  <a:pt x="3780617" y="4131078"/>
                </a:lnTo>
                <a:cubicBezTo>
                  <a:pt x="3614346" y="4131561"/>
                  <a:pt x="3448073" y="4118803"/>
                  <a:pt x="3281801" y="4125634"/>
                </a:cubicBezTo>
                <a:cubicBezTo>
                  <a:pt x="3062120" y="4134609"/>
                  <a:pt x="2842441" y="4144923"/>
                  <a:pt x="2622887" y="4130456"/>
                </a:cubicBezTo>
                <a:cubicBezTo>
                  <a:pt x="2472401" y="4120545"/>
                  <a:pt x="2321159" y="4107551"/>
                  <a:pt x="2169916" y="4111570"/>
                </a:cubicBezTo>
                <a:cubicBezTo>
                  <a:pt x="2014640" y="4115856"/>
                  <a:pt x="1859994" y="4129920"/>
                  <a:pt x="1705097" y="4140234"/>
                </a:cubicBezTo>
                <a:cubicBezTo>
                  <a:pt x="1591463" y="4147694"/>
                  <a:pt x="1477389" y="4142391"/>
                  <a:pt x="1364801" y="4124429"/>
                </a:cubicBezTo>
                <a:cubicBezTo>
                  <a:pt x="1284516" y="4111703"/>
                  <a:pt x="1203727" y="4117195"/>
                  <a:pt x="1123316" y="4121750"/>
                </a:cubicBezTo>
                <a:cubicBezTo>
                  <a:pt x="978124" y="4130323"/>
                  <a:pt x="833434" y="4143717"/>
                  <a:pt x="688243" y="4130323"/>
                </a:cubicBezTo>
                <a:cubicBezTo>
                  <a:pt x="558551" y="4118266"/>
                  <a:pt x="427601" y="4108489"/>
                  <a:pt x="298918" y="4118266"/>
                </a:cubicBezTo>
                <a:cubicBezTo>
                  <a:pt x="234577" y="4123155"/>
                  <a:pt x="170204" y="4128045"/>
                  <a:pt x="105785" y="4130037"/>
                </a:cubicBezTo>
                <a:lnTo>
                  <a:pt x="15503" y="4130462"/>
                </a:lnTo>
                <a:lnTo>
                  <a:pt x="14458" y="4122289"/>
                </a:lnTo>
                <a:cubicBezTo>
                  <a:pt x="3338" y="4042653"/>
                  <a:pt x="-1375" y="3962394"/>
                  <a:pt x="346" y="3882149"/>
                </a:cubicBezTo>
                <a:cubicBezTo>
                  <a:pt x="205" y="3686075"/>
                  <a:pt x="9942" y="3490383"/>
                  <a:pt x="27583" y="3294816"/>
                </a:cubicBezTo>
                <a:cubicBezTo>
                  <a:pt x="31859" y="3222826"/>
                  <a:pt x="29926" y="3150656"/>
                  <a:pt x="21797" y="3078932"/>
                </a:cubicBezTo>
                <a:cubicBezTo>
                  <a:pt x="13668" y="2997950"/>
                  <a:pt x="16505" y="2916372"/>
                  <a:pt x="30264" y="2835999"/>
                </a:cubicBezTo>
                <a:cubicBezTo>
                  <a:pt x="47622" y="2740756"/>
                  <a:pt x="39860" y="2645513"/>
                  <a:pt x="33510" y="2550270"/>
                </a:cubicBezTo>
                <a:cubicBezTo>
                  <a:pt x="16152" y="2288796"/>
                  <a:pt x="-5017" y="2027322"/>
                  <a:pt x="9096" y="1764959"/>
                </a:cubicBezTo>
                <a:cubicBezTo>
                  <a:pt x="12060" y="1708956"/>
                  <a:pt x="25042" y="1654350"/>
                  <a:pt x="30406" y="1598729"/>
                </a:cubicBezTo>
                <a:cubicBezTo>
                  <a:pt x="46071" y="1437069"/>
                  <a:pt x="27723" y="1276045"/>
                  <a:pt x="20244" y="1114767"/>
                </a:cubicBezTo>
                <a:cubicBezTo>
                  <a:pt x="9491" y="936281"/>
                  <a:pt x="11664" y="757351"/>
                  <a:pt x="26736" y="579120"/>
                </a:cubicBezTo>
                <a:cubicBezTo>
                  <a:pt x="36191" y="482353"/>
                  <a:pt x="39402" y="385459"/>
                  <a:pt x="38237" y="288533"/>
                </a:cubicBezTo>
                <a:close/>
              </a:path>
            </a:pathLst>
          </a:custGeom>
        </p:spPr>
      </p:pic>
      <p:pic>
        <p:nvPicPr>
          <p:cNvPr id="4" name="Picture 4" descr="A picture containing olive, tree, vegetable, outdoor&#10;&#10;Description automatically generated">
            <a:extLst>
              <a:ext uri="{FF2B5EF4-FFF2-40B4-BE49-F238E27FC236}">
                <a16:creationId xmlns:a16="http://schemas.microsoft.com/office/drawing/2014/main" id="{432E3675-6EA2-7D45-9156-CFE2D3BE01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4" b="2731"/>
          <a:stretch/>
        </p:blipFill>
        <p:spPr>
          <a:xfrm>
            <a:off x="8281031" y="4328340"/>
            <a:ext cx="3910971" cy="2529660"/>
          </a:xfrm>
          <a:custGeom>
            <a:avLst/>
            <a:gdLst/>
            <a:ahLst/>
            <a:cxnLst/>
            <a:rect l="l" t="t" r="r" b="b"/>
            <a:pathLst>
              <a:path w="3910971" h="2529660">
                <a:moveTo>
                  <a:pt x="842684" y="662"/>
                </a:moveTo>
                <a:cubicBezTo>
                  <a:pt x="941895" y="-744"/>
                  <a:pt x="1041116" y="93"/>
                  <a:pt x="1140350" y="3173"/>
                </a:cubicBezTo>
                <a:cubicBezTo>
                  <a:pt x="1210804" y="5316"/>
                  <a:pt x="1279746" y="24605"/>
                  <a:pt x="1350451" y="29025"/>
                </a:cubicBezTo>
                <a:cubicBezTo>
                  <a:pt x="1535093" y="40276"/>
                  <a:pt x="1719483" y="30901"/>
                  <a:pt x="1903495" y="18310"/>
                </a:cubicBezTo>
                <a:cubicBezTo>
                  <a:pt x="2151898" y="628"/>
                  <a:pt x="2401172" y="2101"/>
                  <a:pt x="2649374" y="22730"/>
                </a:cubicBezTo>
                <a:cubicBezTo>
                  <a:pt x="2869445" y="43947"/>
                  <a:pt x="3091027" y="39942"/>
                  <a:pt x="3310304" y="10808"/>
                </a:cubicBezTo>
                <a:cubicBezTo>
                  <a:pt x="3434575" y="-7007"/>
                  <a:pt x="3559980" y="9067"/>
                  <a:pt x="3684881" y="10808"/>
                </a:cubicBezTo>
                <a:cubicBezTo>
                  <a:pt x="3752435" y="11746"/>
                  <a:pt x="3819992" y="12684"/>
                  <a:pt x="3887420" y="15630"/>
                </a:cubicBezTo>
                <a:lnTo>
                  <a:pt x="3910971" y="11103"/>
                </a:lnTo>
                <a:lnTo>
                  <a:pt x="3910971" y="2529660"/>
                </a:lnTo>
                <a:lnTo>
                  <a:pt x="6242" y="2529660"/>
                </a:lnTo>
                <a:lnTo>
                  <a:pt x="25280" y="2158134"/>
                </a:lnTo>
                <a:cubicBezTo>
                  <a:pt x="28243" y="1914439"/>
                  <a:pt x="36288" y="1670236"/>
                  <a:pt x="11167" y="1427303"/>
                </a:cubicBezTo>
                <a:cubicBezTo>
                  <a:pt x="-5908" y="1262723"/>
                  <a:pt x="865" y="1098905"/>
                  <a:pt x="3970" y="934453"/>
                </a:cubicBezTo>
                <a:cubicBezTo>
                  <a:pt x="7498" y="749680"/>
                  <a:pt x="5805" y="564783"/>
                  <a:pt x="5805" y="380010"/>
                </a:cubicBezTo>
                <a:cubicBezTo>
                  <a:pt x="5522" y="299625"/>
                  <a:pt x="10321" y="219748"/>
                  <a:pt x="18506" y="139744"/>
                </a:cubicBezTo>
                <a:lnTo>
                  <a:pt x="19072" y="23791"/>
                </a:lnTo>
                <a:lnTo>
                  <a:pt x="67093" y="27133"/>
                </a:lnTo>
                <a:cubicBezTo>
                  <a:pt x="226530" y="32207"/>
                  <a:pt x="385807" y="21156"/>
                  <a:pt x="545085" y="11612"/>
                </a:cubicBezTo>
                <a:cubicBezTo>
                  <a:pt x="644275" y="5719"/>
                  <a:pt x="743474" y="2069"/>
                  <a:pt x="842684" y="66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64259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A9D2268A-D939-4E78-91B6-6C7E46406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4" descr="Campo di lavanda">
            <a:extLst>
              <a:ext uri="{FF2B5EF4-FFF2-40B4-BE49-F238E27FC236}">
                <a16:creationId xmlns:a16="http://schemas.microsoft.com/office/drawing/2014/main" id="{8CB3C5EA-F60B-5B8A-7D64-9539F3D475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5730"/>
          <a:stretch/>
        </p:blipFill>
        <p:spPr>
          <a:xfrm>
            <a:off x="-86244" y="-186928"/>
            <a:ext cx="12191977" cy="68580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10EE54-6F21-64B7-9EEE-C123E6A3E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853673"/>
            <a:ext cx="4023360" cy="5004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/>
              <a:t>Lavanda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CA937A-027C-ED2B-E979-33805A3635D7}"/>
              </a:ext>
            </a:extLst>
          </p:cNvPr>
          <p:cNvSpPr txBox="1"/>
          <p:nvPr/>
        </p:nvSpPr>
        <p:spPr>
          <a:xfrm>
            <a:off x="5426554" y="695522"/>
            <a:ext cx="6016923" cy="530671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Calibri"/>
                <a:cs typeface="Calibri"/>
              </a:rPr>
              <a:t> </a:t>
            </a:r>
            <a:r>
              <a:rPr lang="en-US" sz="2400" err="1">
                <a:latin typeface="Calibri"/>
                <a:cs typeface="Calibri"/>
              </a:rPr>
              <a:t>Rasprostranjene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su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diljem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Mediterana</a:t>
            </a:r>
            <a:r>
              <a:rPr lang="en-US" sz="2400">
                <a:latin typeface="Calibri"/>
                <a:cs typeface="Calibri"/>
              </a:rPr>
              <a:t>, pa </a:t>
            </a:r>
            <a:r>
              <a:rPr lang="en-US" sz="2400" err="1">
                <a:latin typeface="Calibri"/>
                <a:cs typeface="Calibri"/>
              </a:rPr>
              <a:t>sve</a:t>
            </a:r>
            <a:r>
              <a:rPr lang="en-US" sz="2400">
                <a:latin typeface="Calibri"/>
                <a:cs typeface="Calibri"/>
              </a:rPr>
              <a:t> do </a:t>
            </a:r>
            <a:r>
              <a:rPr lang="en-US" sz="2400" err="1">
                <a:latin typeface="Calibri"/>
                <a:cs typeface="Calibri"/>
              </a:rPr>
              <a:t>Afrike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i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jugoistočnih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predjela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Indije</a:t>
            </a:r>
            <a:r>
              <a:rPr lang="en-US" sz="2400">
                <a:latin typeface="Calibri"/>
                <a:cs typeface="Calibri"/>
              </a:rPr>
              <a:t>.</a:t>
            </a:r>
            <a:endParaRPr lang="en-US" sz="2400"/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Calibri"/>
                <a:cs typeface="Calibri"/>
              </a:rPr>
              <a:t>Rod </a:t>
            </a:r>
            <a:r>
              <a:rPr lang="en-US" sz="2400" err="1">
                <a:latin typeface="Calibri"/>
                <a:cs typeface="Calibri"/>
              </a:rPr>
              <a:t>lavandi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uključuje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jednogodišnje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i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višegodišnje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vrste</a:t>
            </a:r>
            <a:r>
              <a:rPr lang="en-US" sz="2400">
                <a:latin typeface="Calibri"/>
                <a:cs typeface="Calibri"/>
              </a:rPr>
              <a:t>, </a:t>
            </a:r>
            <a:r>
              <a:rPr lang="en-US" sz="2400" err="1">
                <a:latin typeface="Calibri"/>
                <a:cs typeface="Calibri"/>
              </a:rPr>
              <a:t>travolike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vrste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i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grmove</a:t>
            </a:r>
            <a:r>
              <a:rPr lang="en-US" sz="2400">
                <a:latin typeface="Calibri"/>
                <a:cs typeface="Calibri"/>
              </a:rPr>
              <a:t>. Kako se </a:t>
            </a:r>
            <a:r>
              <a:rPr lang="en-US" sz="2400" err="1">
                <a:latin typeface="Calibri"/>
                <a:cs typeface="Calibri"/>
              </a:rPr>
              <a:t>radi</a:t>
            </a:r>
            <a:r>
              <a:rPr lang="en-US" sz="2400">
                <a:latin typeface="Calibri"/>
                <a:cs typeface="Calibri"/>
              </a:rPr>
              <a:t> o </a:t>
            </a:r>
            <a:r>
              <a:rPr lang="en-US" sz="2400" err="1">
                <a:latin typeface="Calibri"/>
                <a:cs typeface="Calibri"/>
              </a:rPr>
              <a:t>vrlo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široko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rasprostranjenoj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kulturi</a:t>
            </a:r>
            <a:r>
              <a:rPr lang="en-US" sz="2400">
                <a:latin typeface="Calibri"/>
                <a:cs typeface="Calibri"/>
              </a:rPr>
              <a:t>, </a:t>
            </a:r>
            <a:r>
              <a:rPr lang="en-US" sz="2400" err="1">
                <a:latin typeface="Calibri"/>
                <a:cs typeface="Calibri"/>
              </a:rPr>
              <a:t>koja</a:t>
            </a:r>
            <a:r>
              <a:rPr lang="en-US" sz="2400">
                <a:latin typeface="Calibri"/>
                <a:cs typeface="Calibri"/>
              </a:rPr>
              <a:t> se </a:t>
            </a:r>
            <a:r>
              <a:rPr lang="en-US" sz="2400" err="1">
                <a:latin typeface="Calibri"/>
                <a:cs typeface="Calibri"/>
              </a:rPr>
              <a:t>diljem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svijeta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uzgaja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mahom</a:t>
            </a:r>
            <a:r>
              <a:rPr lang="en-US" sz="2400">
                <a:latin typeface="Calibri"/>
                <a:cs typeface="Calibri"/>
              </a:rPr>
              <a:t> u </a:t>
            </a:r>
            <a:r>
              <a:rPr lang="en-US" sz="2400" err="1">
                <a:latin typeface="Calibri"/>
                <a:cs typeface="Calibri"/>
              </a:rPr>
              <a:t>dekorativne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svrhe</a:t>
            </a:r>
            <a:r>
              <a:rPr lang="en-US" sz="2400">
                <a:latin typeface="Calibri"/>
                <a:cs typeface="Calibri"/>
              </a:rPr>
              <a:t>, </a:t>
            </a:r>
            <a:r>
              <a:rPr lang="en-US" sz="2400" err="1">
                <a:latin typeface="Calibri"/>
                <a:cs typeface="Calibri"/>
              </a:rPr>
              <a:t>ali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i</a:t>
            </a:r>
            <a:r>
              <a:rPr lang="en-US" sz="2400">
                <a:latin typeface="Calibri"/>
                <a:cs typeface="Calibri"/>
              </a:rPr>
              <a:t> za </a:t>
            </a:r>
            <a:r>
              <a:rPr lang="en-US" sz="2400" err="1">
                <a:latin typeface="Calibri"/>
                <a:cs typeface="Calibri"/>
              </a:rPr>
              <a:t>komercijalnu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upotrebu</a:t>
            </a:r>
            <a:r>
              <a:rPr lang="en-US" sz="2400">
                <a:latin typeface="Calibri"/>
                <a:cs typeface="Calibri"/>
              </a:rPr>
              <a:t>, </a:t>
            </a:r>
            <a:r>
              <a:rPr lang="en-US" sz="2400" err="1">
                <a:latin typeface="Calibri"/>
                <a:cs typeface="Calibri"/>
              </a:rPr>
              <a:t>lavandu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nerijetko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srećemo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kako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samoniklo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raste</a:t>
            </a:r>
            <a:r>
              <a:rPr lang="en-US" sz="2400">
                <a:latin typeface="Calibri"/>
                <a:cs typeface="Calibri"/>
              </a:rPr>
              <a:t> u </a:t>
            </a:r>
            <a:r>
              <a:rPr lang="en-US" sz="2400" err="1">
                <a:latin typeface="Calibri"/>
                <a:cs typeface="Calibri"/>
              </a:rPr>
              <a:t>prirodi</a:t>
            </a:r>
            <a:r>
              <a:rPr lang="en-US" sz="2400">
                <a:latin typeface="Calibri"/>
                <a:cs typeface="Calibri"/>
              </a:rPr>
              <a:t>.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err="1">
                <a:latin typeface="Calibri"/>
                <a:ea typeface="+mn-lt"/>
                <a:cs typeface="+mn-lt"/>
              </a:rPr>
              <a:t>Osnovna</a:t>
            </a:r>
            <a:r>
              <a:rPr lang="en-US" sz="2400">
                <a:latin typeface="Calibri"/>
                <a:ea typeface="+mn-lt"/>
                <a:cs typeface="+mn-lt"/>
              </a:rPr>
              <a:t> </a:t>
            </a:r>
            <a:r>
              <a:rPr lang="en-US" sz="2400" err="1">
                <a:latin typeface="Calibri"/>
                <a:ea typeface="+mn-lt"/>
                <a:cs typeface="+mn-lt"/>
              </a:rPr>
              <a:t>ljekovita</a:t>
            </a:r>
            <a:r>
              <a:rPr lang="en-US" sz="2400">
                <a:latin typeface="Calibri"/>
                <a:ea typeface="+mn-lt"/>
                <a:cs typeface="+mn-lt"/>
              </a:rPr>
              <a:t> </a:t>
            </a:r>
            <a:r>
              <a:rPr lang="en-US" sz="2400" err="1">
                <a:latin typeface="Calibri"/>
                <a:ea typeface="+mn-lt"/>
                <a:cs typeface="+mn-lt"/>
              </a:rPr>
              <a:t>djelovanja</a:t>
            </a:r>
            <a:r>
              <a:rPr lang="en-US" sz="2400">
                <a:latin typeface="Calibri"/>
                <a:ea typeface="+mn-lt"/>
                <a:cs typeface="+mn-lt"/>
              </a:rPr>
              <a:t> </a:t>
            </a:r>
            <a:r>
              <a:rPr lang="en-US" sz="2400" err="1">
                <a:latin typeface="Calibri"/>
                <a:ea typeface="+mn-lt"/>
                <a:cs typeface="+mn-lt"/>
              </a:rPr>
              <a:t>lavande</a:t>
            </a:r>
            <a:r>
              <a:rPr lang="en-US" sz="2400">
                <a:latin typeface="Calibri"/>
                <a:ea typeface="+mn-lt"/>
                <a:cs typeface="+mn-lt"/>
              </a:rPr>
              <a:t> </a:t>
            </a:r>
            <a:r>
              <a:rPr lang="en-US" sz="2400" err="1">
                <a:latin typeface="Calibri"/>
                <a:ea typeface="+mn-lt"/>
                <a:cs typeface="+mn-lt"/>
              </a:rPr>
              <a:t>Sredstvo</a:t>
            </a:r>
            <a:r>
              <a:rPr lang="en-US" sz="2400">
                <a:latin typeface="Calibri"/>
                <a:ea typeface="+mn-lt"/>
                <a:cs typeface="+mn-lt"/>
              </a:rPr>
              <a:t> za </a:t>
            </a:r>
            <a:r>
              <a:rPr lang="en-US" sz="2400" err="1">
                <a:latin typeface="Calibri"/>
                <a:ea typeface="+mn-lt"/>
                <a:cs typeface="+mn-lt"/>
              </a:rPr>
              <a:t>smirenje</a:t>
            </a:r>
            <a:r>
              <a:rPr lang="en-US" sz="2400">
                <a:latin typeface="Calibri"/>
                <a:ea typeface="+mn-lt"/>
                <a:cs typeface="+mn-lt"/>
              </a:rPr>
              <a:t> </a:t>
            </a:r>
            <a:r>
              <a:rPr lang="en-US" sz="2400" err="1">
                <a:latin typeface="Calibri"/>
                <a:ea typeface="+mn-lt"/>
                <a:cs typeface="+mn-lt"/>
              </a:rPr>
              <a:t>Eterično</a:t>
            </a:r>
            <a:r>
              <a:rPr lang="en-US" sz="2400">
                <a:latin typeface="Calibri"/>
                <a:ea typeface="+mn-lt"/>
                <a:cs typeface="+mn-lt"/>
              </a:rPr>
              <a:t> </a:t>
            </a:r>
            <a:r>
              <a:rPr lang="en-US" sz="2400" err="1">
                <a:latin typeface="Calibri"/>
                <a:ea typeface="+mn-lt"/>
                <a:cs typeface="+mn-lt"/>
              </a:rPr>
              <a:t>ulje</a:t>
            </a:r>
            <a:r>
              <a:rPr lang="en-US" sz="2400">
                <a:latin typeface="Calibri"/>
                <a:ea typeface="+mn-lt"/>
                <a:cs typeface="+mn-lt"/>
              </a:rPr>
              <a:t> </a:t>
            </a:r>
            <a:r>
              <a:rPr lang="en-US" sz="2400" err="1">
                <a:latin typeface="Calibri"/>
                <a:ea typeface="+mn-lt"/>
                <a:cs typeface="+mn-lt"/>
              </a:rPr>
              <a:t>lavande</a:t>
            </a:r>
            <a:r>
              <a:rPr lang="en-US" sz="2400">
                <a:latin typeface="Calibri"/>
                <a:ea typeface="+mn-lt"/>
                <a:cs typeface="+mn-lt"/>
              </a:rPr>
              <a:t> </a:t>
            </a:r>
            <a:r>
              <a:rPr lang="en-US" sz="2400" err="1">
                <a:latin typeface="Calibri"/>
                <a:ea typeface="+mn-lt"/>
                <a:cs typeface="+mn-lt"/>
              </a:rPr>
              <a:t>ima</a:t>
            </a:r>
            <a:r>
              <a:rPr lang="en-US" sz="2400">
                <a:latin typeface="Calibri"/>
                <a:ea typeface="+mn-lt"/>
                <a:cs typeface="+mn-lt"/>
              </a:rPr>
              <a:t> </a:t>
            </a:r>
            <a:r>
              <a:rPr lang="en-US" sz="2400" err="1">
                <a:latin typeface="Calibri"/>
                <a:ea typeface="+mn-lt"/>
                <a:cs typeface="+mn-lt"/>
              </a:rPr>
              <a:t>umirujući</a:t>
            </a:r>
            <a:r>
              <a:rPr lang="en-US" sz="2400">
                <a:latin typeface="Calibri"/>
                <a:ea typeface="+mn-lt"/>
                <a:cs typeface="+mn-lt"/>
              </a:rPr>
              <a:t> </a:t>
            </a:r>
            <a:r>
              <a:rPr lang="en-US" sz="2400" err="1">
                <a:latin typeface="Calibri"/>
                <a:ea typeface="+mn-lt"/>
                <a:cs typeface="+mn-lt"/>
              </a:rPr>
              <a:t>miris</a:t>
            </a:r>
            <a:r>
              <a:rPr lang="en-US" sz="2400">
                <a:latin typeface="Calibri"/>
                <a:ea typeface="+mn-lt"/>
                <a:cs typeface="+mn-lt"/>
              </a:rPr>
              <a:t>, </a:t>
            </a:r>
            <a:r>
              <a:rPr lang="en-US" sz="2400" err="1">
                <a:latin typeface="Calibri"/>
                <a:ea typeface="+mn-lt"/>
                <a:cs typeface="+mn-lt"/>
              </a:rPr>
              <a:t>što</a:t>
            </a:r>
            <a:r>
              <a:rPr lang="en-US" sz="2400">
                <a:latin typeface="Calibri"/>
                <a:ea typeface="+mn-lt"/>
                <a:cs typeface="+mn-lt"/>
              </a:rPr>
              <a:t> ga </a:t>
            </a:r>
            <a:r>
              <a:rPr lang="en-US" sz="2400" err="1">
                <a:latin typeface="Calibri"/>
                <a:ea typeface="+mn-lt"/>
                <a:cs typeface="+mn-lt"/>
              </a:rPr>
              <a:t>čini</a:t>
            </a:r>
            <a:r>
              <a:rPr lang="en-US" sz="2400">
                <a:latin typeface="Calibri"/>
                <a:ea typeface="+mn-lt"/>
                <a:cs typeface="+mn-lt"/>
              </a:rPr>
              <a:t> </a:t>
            </a:r>
            <a:r>
              <a:rPr lang="en-US" sz="2400" err="1">
                <a:latin typeface="Calibri"/>
                <a:ea typeface="+mn-lt"/>
                <a:cs typeface="+mn-lt"/>
              </a:rPr>
              <a:t>izvrsnim</a:t>
            </a:r>
            <a:r>
              <a:rPr lang="en-US" sz="2400">
                <a:latin typeface="Calibri"/>
                <a:ea typeface="+mn-lt"/>
                <a:cs typeface="+mn-lt"/>
              </a:rPr>
              <a:t> </a:t>
            </a:r>
            <a:r>
              <a:rPr lang="en-US" sz="2400" err="1">
                <a:latin typeface="Calibri"/>
                <a:ea typeface="+mn-lt"/>
                <a:cs typeface="+mn-lt"/>
              </a:rPr>
              <a:t>tonikom</a:t>
            </a:r>
            <a:r>
              <a:rPr lang="en-US" sz="2400">
                <a:latin typeface="Calibri"/>
                <a:ea typeface="+mn-lt"/>
                <a:cs typeface="+mn-lt"/>
              </a:rPr>
              <a:t> za </a:t>
            </a:r>
            <a:r>
              <a:rPr lang="en-US" sz="2400" err="1">
                <a:latin typeface="Calibri"/>
                <a:ea typeface="+mn-lt"/>
                <a:cs typeface="+mn-lt"/>
              </a:rPr>
              <a:t>živce</a:t>
            </a:r>
            <a:r>
              <a:rPr lang="en-US" sz="2400">
                <a:latin typeface="Calibri"/>
                <a:ea typeface="+mn-lt"/>
                <a:cs typeface="+mn-lt"/>
              </a:rPr>
              <a:t>. Lavanda</a:t>
            </a:r>
            <a:r>
              <a:rPr lang="en-US" sz="2400" b="1">
                <a:latin typeface="Calibri"/>
                <a:ea typeface="+mn-lt"/>
                <a:cs typeface="+mn-lt"/>
              </a:rPr>
              <a:t> </a:t>
            </a:r>
            <a:r>
              <a:rPr lang="en-US" sz="2400" b="1" err="1">
                <a:latin typeface="Calibri"/>
                <a:ea typeface="+mn-lt"/>
                <a:cs typeface="+mn-lt"/>
              </a:rPr>
              <a:t>pomaže</a:t>
            </a:r>
            <a:r>
              <a:rPr lang="en-US" sz="2400" b="1">
                <a:latin typeface="Calibri"/>
                <a:ea typeface="+mn-lt"/>
                <a:cs typeface="+mn-lt"/>
              </a:rPr>
              <a:t> u </a:t>
            </a:r>
            <a:r>
              <a:rPr lang="en-US" sz="2400" b="1" err="1">
                <a:latin typeface="Calibri"/>
                <a:ea typeface="+mn-lt"/>
                <a:cs typeface="+mn-lt"/>
              </a:rPr>
              <a:t>liječenju</a:t>
            </a:r>
            <a:r>
              <a:rPr lang="en-US" sz="2400" b="1">
                <a:latin typeface="Calibri"/>
                <a:ea typeface="+mn-lt"/>
                <a:cs typeface="+mn-lt"/>
              </a:rPr>
              <a:t> </a:t>
            </a:r>
            <a:r>
              <a:rPr lang="en-US" sz="2400" b="1" err="1">
                <a:latin typeface="Calibri"/>
                <a:ea typeface="+mn-lt"/>
                <a:cs typeface="+mn-lt"/>
              </a:rPr>
              <a:t>migrene</a:t>
            </a:r>
            <a:r>
              <a:rPr lang="en-US" sz="2400" b="1">
                <a:latin typeface="Calibri"/>
                <a:ea typeface="+mn-lt"/>
                <a:cs typeface="+mn-lt"/>
              </a:rPr>
              <a:t>, </a:t>
            </a:r>
            <a:r>
              <a:rPr lang="en-US" sz="2400" b="1" err="1">
                <a:latin typeface="Calibri"/>
                <a:ea typeface="+mn-lt"/>
                <a:cs typeface="+mn-lt"/>
              </a:rPr>
              <a:t>glavobolje</a:t>
            </a:r>
            <a:r>
              <a:rPr lang="en-US" sz="2400" b="1">
                <a:latin typeface="Calibri"/>
                <a:ea typeface="+mn-lt"/>
                <a:cs typeface="+mn-lt"/>
              </a:rPr>
              <a:t>, </a:t>
            </a:r>
            <a:r>
              <a:rPr lang="en-US" sz="2400" b="1" err="1">
                <a:latin typeface="Calibri"/>
                <a:ea typeface="+mn-lt"/>
                <a:cs typeface="+mn-lt"/>
              </a:rPr>
              <a:t>anksioznosti</a:t>
            </a:r>
            <a:r>
              <a:rPr lang="en-US" sz="2400" b="1">
                <a:latin typeface="Calibri"/>
                <a:ea typeface="+mn-lt"/>
                <a:cs typeface="+mn-lt"/>
              </a:rPr>
              <a:t>, </a:t>
            </a:r>
            <a:r>
              <a:rPr lang="en-US" sz="2400" b="1" err="1">
                <a:latin typeface="Calibri"/>
                <a:ea typeface="+mn-lt"/>
                <a:cs typeface="+mn-lt"/>
              </a:rPr>
              <a:t>depresije</a:t>
            </a:r>
            <a:r>
              <a:rPr lang="en-US" sz="2400" b="1">
                <a:latin typeface="Calibri"/>
                <a:ea typeface="+mn-lt"/>
                <a:cs typeface="+mn-lt"/>
              </a:rPr>
              <a:t>, </a:t>
            </a:r>
            <a:r>
              <a:rPr lang="en-US" sz="2400" b="1" err="1">
                <a:latin typeface="Calibri"/>
                <a:ea typeface="+mn-lt"/>
                <a:cs typeface="+mn-lt"/>
              </a:rPr>
              <a:t>napetosti</a:t>
            </a:r>
            <a:r>
              <a:rPr lang="en-US" sz="2400" b="1">
                <a:latin typeface="Calibri"/>
                <a:ea typeface="+mn-lt"/>
                <a:cs typeface="+mn-lt"/>
              </a:rPr>
              <a:t> </a:t>
            </a:r>
            <a:r>
              <a:rPr lang="en-US" sz="2400" b="1" err="1">
                <a:latin typeface="Calibri"/>
                <a:ea typeface="+mn-lt"/>
                <a:cs typeface="+mn-lt"/>
              </a:rPr>
              <a:t>i</a:t>
            </a:r>
            <a:r>
              <a:rPr lang="en-US" sz="2400" b="1">
                <a:latin typeface="Calibri"/>
                <a:ea typeface="+mn-lt"/>
                <a:cs typeface="+mn-lt"/>
              </a:rPr>
              <a:t> </a:t>
            </a:r>
            <a:r>
              <a:rPr lang="en-US" sz="2400" b="1" err="1">
                <a:latin typeface="Calibri"/>
                <a:ea typeface="+mn-lt"/>
                <a:cs typeface="+mn-lt"/>
              </a:rPr>
              <a:t>stresa</a:t>
            </a:r>
            <a:r>
              <a:rPr lang="en-US" sz="2400">
                <a:latin typeface="Calibri"/>
                <a:ea typeface="+mn-lt"/>
                <a:cs typeface="+mn-lt"/>
              </a:rPr>
              <a:t>.</a:t>
            </a:r>
            <a:endParaRPr lang="en-US" sz="2400">
              <a:latin typeface="Calibri"/>
              <a:cs typeface="Calibri"/>
            </a:endParaRPr>
          </a:p>
        </p:txBody>
      </p:sp>
      <p:sp>
        <p:nvSpPr>
          <p:cNvPr id="35" name="sketchy content container">
            <a:extLst>
              <a:ext uri="{FF2B5EF4-FFF2-40B4-BE49-F238E27FC236}">
                <a16:creationId xmlns:a16="http://schemas.microsoft.com/office/drawing/2014/main" id="{E0C43A58-225D-452D-8185-0D89D1EED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8921" y="493776"/>
            <a:ext cx="6229604" cy="5722227"/>
          </a:xfrm>
          <a:custGeom>
            <a:avLst/>
            <a:gdLst>
              <a:gd name="connsiteX0" fmla="*/ 0 w 6229604"/>
              <a:gd name="connsiteY0" fmla="*/ 0 h 5722227"/>
              <a:gd name="connsiteX1" fmla="*/ 629882 w 6229604"/>
              <a:gd name="connsiteY1" fmla="*/ 0 h 5722227"/>
              <a:gd name="connsiteX2" fmla="*/ 1135172 w 6229604"/>
              <a:gd name="connsiteY2" fmla="*/ 0 h 5722227"/>
              <a:gd name="connsiteX3" fmla="*/ 1951943 w 6229604"/>
              <a:gd name="connsiteY3" fmla="*/ 0 h 5722227"/>
              <a:gd name="connsiteX4" fmla="*/ 2581825 w 6229604"/>
              <a:gd name="connsiteY4" fmla="*/ 0 h 5722227"/>
              <a:gd name="connsiteX5" fmla="*/ 3211707 w 6229604"/>
              <a:gd name="connsiteY5" fmla="*/ 0 h 5722227"/>
              <a:gd name="connsiteX6" fmla="*/ 4028477 w 6229604"/>
              <a:gd name="connsiteY6" fmla="*/ 0 h 5722227"/>
              <a:gd name="connsiteX7" fmla="*/ 4596063 w 6229604"/>
              <a:gd name="connsiteY7" fmla="*/ 0 h 5722227"/>
              <a:gd name="connsiteX8" fmla="*/ 5412834 w 6229604"/>
              <a:gd name="connsiteY8" fmla="*/ 0 h 5722227"/>
              <a:gd name="connsiteX9" fmla="*/ 6229604 w 6229604"/>
              <a:gd name="connsiteY9" fmla="*/ 0 h 5722227"/>
              <a:gd name="connsiteX10" fmla="*/ 6229604 w 6229604"/>
              <a:gd name="connsiteY10" fmla="*/ 635803 h 5722227"/>
              <a:gd name="connsiteX11" fmla="*/ 6229604 w 6229604"/>
              <a:gd name="connsiteY11" fmla="*/ 1271606 h 5722227"/>
              <a:gd name="connsiteX12" fmla="*/ 6229604 w 6229604"/>
              <a:gd name="connsiteY12" fmla="*/ 1964631 h 5722227"/>
              <a:gd name="connsiteX13" fmla="*/ 6229604 w 6229604"/>
              <a:gd name="connsiteY13" fmla="*/ 2428767 h 5722227"/>
              <a:gd name="connsiteX14" fmla="*/ 6229604 w 6229604"/>
              <a:gd name="connsiteY14" fmla="*/ 3064570 h 5722227"/>
              <a:gd name="connsiteX15" fmla="*/ 6229604 w 6229604"/>
              <a:gd name="connsiteY15" fmla="*/ 3700373 h 5722227"/>
              <a:gd name="connsiteX16" fmla="*/ 6229604 w 6229604"/>
              <a:gd name="connsiteY16" fmla="*/ 4336176 h 5722227"/>
              <a:gd name="connsiteX17" fmla="*/ 6229604 w 6229604"/>
              <a:gd name="connsiteY17" fmla="*/ 5029202 h 5722227"/>
              <a:gd name="connsiteX18" fmla="*/ 6229604 w 6229604"/>
              <a:gd name="connsiteY18" fmla="*/ 5722227 h 5722227"/>
              <a:gd name="connsiteX19" fmla="*/ 5475130 w 6229604"/>
              <a:gd name="connsiteY19" fmla="*/ 5722227 h 5722227"/>
              <a:gd name="connsiteX20" fmla="*/ 4907544 w 6229604"/>
              <a:gd name="connsiteY20" fmla="*/ 5722227 h 5722227"/>
              <a:gd name="connsiteX21" fmla="*/ 4090773 w 6229604"/>
              <a:gd name="connsiteY21" fmla="*/ 5722227 h 5722227"/>
              <a:gd name="connsiteX22" fmla="*/ 3398595 w 6229604"/>
              <a:gd name="connsiteY22" fmla="*/ 5722227 h 5722227"/>
              <a:gd name="connsiteX23" fmla="*/ 2831009 w 6229604"/>
              <a:gd name="connsiteY23" fmla="*/ 5722227 h 5722227"/>
              <a:gd name="connsiteX24" fmla="*/ 2138831 w 6229604"/>
              <a:gd name="connsiteY24" fmla="*/ 5722227 h 5722227"/>
              <a:gd name="connsiteX25" fmla="*/ 1633541 w 6229604"/>
              <a:gd name="connsiteY25" fmla="*/ 5722227 h 5722227"/>
              <a:gd name="connsiteX26" fmla="*/ 1128251 w 6229604"/>
              <a:gd name="connsiteY26" fmla="*/ 5722227 h 5722227"/>
              <a:gd name="connsiteX27" fmla="*/ 0 w 6229604"/>
              <a:gd name="connsiteY27" fmla="*/ 5722227 h 5722227"/>
              <a:gd name="connsiteX28" fmla="*/ 0 w 6229604"/>
              <a:gd name="connsiteY28" fmla="*/ 5200869 h 5722227"/>
              <a:gd name="connsiteX29" fmla="*/ 0 w 6229604"/>
              <a:gd name="connsiteY29" fmla="*/ 4450621 h 5722227"/>
              <a:gd name="connsiteX30" fmla="*/ 0 w 6229604"/>
              <a:gd name="connsiteY30" fmla="*/ 3872040 h 5722227"/>
              <a:gd name="connsiteX31" fmla="*/ 0 w 6229604"/>
              <a:gd name="connsiteY31" fmla="*/ 3407904 h 5722227"/>
              <a:gd name="connsiteX32" fmla="*/ 0 w 6229604"/>
              <a:gd name="connsiteY32" fmla="*/ 2714879 h 5722227"/>
              <a:gd name="connsiteX33" fmla="*/ 0 w 6229604"/>
              <a:gd name="connsiteY33" fmla="*/ 2193520 h 5722227"/>
              <a:gd name="connsiteX34" fmla="*/ 0 w 6229604"/>
              <a:gd name="connsiteY34" fmla="*/ 1500495 h 5722227"/>
              <a:gd name="connsiteX35" fmla="*/ 0 w 6229604"/>
              <a:gd name="connsiteY35" fmla="*/ 750248 h 5722227"/>
              <a:gd name="connsiteX36" fmla="*/ 0 w 6229604"/>
              <a:gd name="connsiteY36" fmla="*/ 0 h 57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29604" h="5722227" extrusionOk="0">
                <a:moveTo>
                  <a:pt x="0" y="0"/>
                </a:moveTo>
                <a:cubicBezTo>
                  <a:pt x="134765" y="733"/>
                  <a:pt x="359555" y="-15387"/>
                  <a:pt x="629882" y="0"/>
                </a:cubicBezTo>
                <a:cubicBezTo>
                  <a:pt x="900209" y="15387"/>
                  <a:pt x="965450" y="15937"/>
                  <a:pt x="1135172" y="0"/>
                </a:cubicBezTo>
                <a:cubicBezTo>
                  <a:pt x="1304894" y="-15937"/>
                  <a:pt x="1787212" y="10921"/>
                  <a:pt x="1951943" y="0"/>
                </a:cubicBezTo>
                <a:cubicBezTo>
                  <a:pt x="2116674" y="-10921"/>
                  <a:pt x="2378222" y="13313"/>
                  <a:pt x="2581825" y="0"/>
                </a:cubicBezTo>
                <a:cubicBezTo>
                  <a:pt x="2785428" y="-13313"/>
                  <a:pt x="2915218" y="19972"/>
                  <a:pt x="3211707" y="0"/>
                </a:cubicBezTo>
                <a:cubicBezTo>
                  <a:pt x="3508196" y="-19972"/>
                  <a:pt x="3832828" y="-34359"/>
                  <a:pt x="4028477" y="0"/>
                </a:cubicBezTo>
                <a:cubicBezTo>
                  <a:pt x="4224126" y="34359"/>
                  <a:pt x="4361257" y="4467"/>
                  <a:pt x="4596063" y="0"/>
                </a:cubicBezTo>
                <a:cubicBezTo>
                  <a:pt x="4830869" y="-4467"/>
                  <a:pt x="5091403" y="-7365"/>
                  <a:pt x="5412834" y="0"/>
                </a:cubicBezTo>
                <a:cubicBezTo>
                  <a:pt x="5734265" y="7365"/>
                  <a:pt x="6034988" y="-26786"/>
                  <a:pt x="6229604" y="0"/>
                </a:cubicBezTo>
                <a:cubicBezTo>
                  <a:pt x="6208296" y="256153"/>
                  <a:pt x="6219810" y="335049"/>
                  <a:pt x="6229604" y="635803"/>
                </a:cubicBezTo>
                <a:cubicBezTo>
                  <a:pt x="6239398" y="936557"/>
                  <a:pt x="6230184" y="1092448"/>
                  <a:pt x="6229604" y="1271606"/>
                </a:cubicBezTo>
                <a:cubicBezTo>
                  <a:pt x="6229024" y="1450764"/>
                  <a:pt x="6217841" y="1797531"/>
                  <a:pt x="6229604" y="1964631"/>
                </a:cubicBezTo>
                <a:cubicBezTo>
                  <a:pt x="6241367" y="2131731"/>
                  <a:pt x="6220367" y="2235822"/>
                  <a:pt x="6229604" y="2428767"/>
                </a:cubicBezTo>
                <a:cubicBezTo>
                  <a:pt x="6238841" y="2621712"/>
                  <a:pt x="6220929" y="2925917"/>
                  <a:pt x="6229604" y="3064570"/>
                </a:cubicBezTo>
                <a:cubicBezTo>
                  <a:pt x="6238279" y="3203223"/>
                  <a:pt x="6256755" y="3501958"/>
                  <a:pt x="6229604" y="3700373"/>
                </a:cubicBezTo>
                <a:cubicBezTo>
                  <a:pt x="6202453" y="3898788"/>
                  <a:pt x="6201714" y="4046823"/>
                  <a:pt x="6229604" y="4336176"/>
                </a:cubicBezTo>
                <a:cubicBezTo>
                  <a:pt x="6257494" y="4625529"/>
                  <a:pt x="6258821" y="4774033"/>
                  <a:pt x="6229604" y="5029202"/>
                </a:cubicBezTo>
                <a:cubicBezTo>
                  <a:pt x="6200387" y="5284371"/>
                  <a:pt x="6233334" y="5383875"/>
                  <a:pt x="6229604" y="5722227"/>
                </a:cubicBezTo>
                <a:cubicBezTo>
                  <a:pt x="6016393" y="5707881"/>
                  <a:pt x="5684528" y="5751176"/>
                  <a:pt x="5475130" y="5722227"/>
                </a:cubicBezTo>
                <a:cubicBezTo>
                  <a:pt x="5265732" y="5693278"/>
                  <a:pt x="5082862" y="5732690"/>
                  <a:pt x="4907544" y="5722227"/>
                </a:cubicBezTo>
                <a:cubicBezTo>
                  <a:pt x="4732226" y="5711764"/>
                  <a:pt x="4474837" y="5716289"/>
                  <a:pt x="4090773" y="5722227"/>
                </a:cubicBezTo>
                <a:cubicBezTo>
                  <a:pt x="3706709" y="5728165"/>
                  <a:pt x="3645902" y="5723973"/>
                  <a:pt x="3398595" y="5722227"/>
                </a:cubicBezTo>
                <a:cubicBezTo>
                  <a:pt x="3151288" y="5720481"/>
                  <a:pt x="3001606" y="5732695"/>
                  <a:pt x="2831009" y="5722227"/>
                </a:cubicBezTo>
                <a:cubicBezTo>
                  <a:pt x="2660412" y="5711759"/>
                  <a:pt x="2424161" y="5689878"/>
                  <a:pt x="2138831" y="5722227"/>
                </a:cubicBezTo>
                <a:cubicBezTo>
                  <a:pt x="1853501" y="5754576"/>
                  <a:pt x="1788223" y="5720540"/>
                  <a:pt x="1633541" y="5722227"/>
                </a:cubicBezTo>
                <a:cubicBezTo>
                  <a:pt x="1478859" y="5723915"/>
                  <a:pt x="1324151" y="5739059"/>
                  <a:pt x="1128251" y="5722227"/>
                </a:cubicBezTo>
                <a:cubicBezTo>
                  <a:pt x="932351" y="5705396"/>
                  <a:pt x="522340" y="5691488"/>
                  <a:pt x="0" y="5722227"/>
                </a:cubicBezTo>
                <a:cubicBezTo>
                  <a:pt x="-8445" y="5596771"/>
                  <a:pt x="-11215" y="5344833"/>
                  <a:pt x="0" y="5200869"/>
                </a:cubicBezTo>
                <a:cubicBezTo>
                  <a:pt x="11215" y="5056905"/>
                  <a:pt x="20310" y="4693766"/>
                  <a:pt x="0" y="4450621"/>
                </a:cubicBezTo>
                <a:cubicBezTo>
                  <a:pt x="-20310" y="4207476"/>
                  <a:pt x="817" y="4075053"/>
                  <a:pt x="0" y="3872040"/>
                </a:cubicBezTo>
                <a:cubicBezTo>
                  <a:pt x="-817" y="3669027"/>
                  <a:pt x="-21729" y="3595882"/>
                  <a:pt x="0" y="3407904"/>
                </a:cubicBezTo>
                <a:cubicBezTo>
                  <a:pt x="21729" y="3219926"/>
                  <a:pt x="-30605" y="3052469"/>
                  <a:pt x="0" y="2714879"/>
                </a:cubicBezTo>
                <a:cubicBezTo>
                  <a:pt x="30605" y="2377289"/>
                  <a:pt x="-16081" y="2430808"/>
                  <a:pt x="0" y="2193520"/>
                </a:cubicBezTo>
                <a:cubicBezTo>
                  <a:pt x="16081" y="1956232"/>
                  <a:pt x="18120" y="1817979"/>
                  <a:pt x="0" y="1500495"/>
                </a:cubicBezTo>
                <a:cubicBezTo>
                  <a:pt x="-18120" y="1183011"/>
                  <a:pt x="23969" y="972269"/>
                  <a:pt x="0" y="750248"/>
                </a:cubicBezTo>
                <a:cubicBezTo>
                  <a:pt x="-23969" y="528227"/>
                  <a:pt x="-3769" y="358360"/>
                  <a:pt x="0" y="0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861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2C2F04-BA86-CABE-02E3-4926B59B8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/>
              <a:t>Maslina</a:t>
            </a:r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DBB473"/>
          </a:solidFill>
          <a:ln w="38100" cap="rnd">
            <a:solidFill>
              <a:srgbClr val="DBB473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995DC3-9B1C-39BD-E4C7-A1A03D576745}"/>
              </a:ext>
            </a:extLst>
          </p:cNvPr>
          <p:cNvSpPr txBox="1"/>
          <p:nvPr/>
        </p:nvSpPr>
        <p:spPr>
          <a:xfrm>
            <a:off x="4866442" y="2706624"/>
            <a:ext cx="6898090" cy="434650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 fontScale="92500" lnSpcReduction="10000"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Calibri"/>
                <a:cs typeface="Calibri"/>
              </a:rPr>
              <a:t> </a:t>
            </a:r>
            <a:r>
              <a:rPr lang="en-US" sz="2000" err="1">
                <a:latin typeface="Calibri"/>
                <a:cs typeface="Calibri"/>
              </a:rPr>
              <a:t>Maslina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ima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vrlo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sitne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plodove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i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daje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mali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prirod</a:t>
            </a:r>
            <a:r>
              <a:rPr lang="en-US" sz="2000">
                <a:latin typeface="Calibri"/>
                <a:cs typeface="Calibri"/>
              </a:rPr>
              <a:t>, pa se </a:t>
            </a:r>
            <a:r>
              <a:rPr lang="en-US" sz="2000" err="1">
                <a:latin typeface="Calibri"/>
                <a:cs typeface="Calibri"/>
              </a:rPr>
              <a:t>uglavnom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koristi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kao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oprašivač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pitome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masline</a:t>
            </a:r>
            <a:r>
              <a:rPr lang="en-US" sz="2000">
                <a:latin typeface="Calibri"/>
                <a:cs typeface="Calibri"/>
              </a:rPr>
              <a:t>. U </a:t>
            </a:r>
            <a:r>
              <a:rPr lang="en-US" sz="2000" err="1">
                <a:latin typeface="Calibri"/>
                <a:cs typeface="Calibri"/>
              </a:rPr>
              <a:t>Hrvatskoj</a:t>
            </a:r>
            <a:r>
              <a:rPr lang="en-US" sz="2000">
                <a:latin typeface="Calibri"/>
                <a:cs typeface="Calibri"/>
              </a:rPr>
              <a:t> je </a:t>
            </a:r>
            <a:r>
              <a:rPr lang="en-US" sz="2000" err="1">
                <a:latin typeface="Calibri"/>
                <a:cs typeface="Calibri"/>
              </a:rPr>
              <a:t>prisutna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i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kao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sastavni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dio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biljne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zajednice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česmine</a:t>
            </a:r>
            <a:r>
              <a:rPr lang="en-US" sz="2000">
                <a:latin typeface="Calibri"/>
                <a:cs typeface="Calibri"/>
              </a:rPr>
              <a:t>. Raste </a:t>
            </a:r>
            <a:r>
              <a:rPr lang="en-US" sz="2000" err="1">
                <a:latin typeface="Calibri"/>
                <a:cs typeface="Calibri"/>
              </a:rPr>
              <a:t>kao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grm</a:t>
            </a:r>
            <a:r>
              <a:rPr lang="en-US" sz="2000">
                <a:latin typeface="Calibri"/>
                <a:cs typeface="Calibri"/>
              </a:rPr>
              <a:t>, a </a:t>
            </a:r>
            <a:r>
              <a:rPr lang="en-US" sz="2000" err="1">
                <a:latin typeface="Calibri"/>
                <a:cs typeface="Calibri"/>
              </a:rPr>
              <a:t>rjeđe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kao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stablo</a:t>
            </a:r>
            <a:r>
              <a:rPr lang="en-US" sz="2000">
                <a:latin typeface="Calibri"/>
                <a:cs typeface="Calibri"/>
              </a:rPr>
              <a:t>. </a:t>
            </a:r>
            <a:r>
              <a:rPr lang="en-US" sz="2000" err="1">
                <a:latin typeface="Calibri"/>
                <a:cs typeface="Calibri"/>
              </a:rPr>
              <a:t>Maslina</a:t>
            </a:r>
            <a:r>
              <a:rPr lang="en-US" sz="2000">
                <a:latin typeface="Calibri"/>
                <a:cs typeface="Calibri"/>
              </a:rPr>
              <a:t> je </a:t>
            </a:r>
            <a:r>
              <a:rPr lang="en-US" sz="2000" err="1">
                <a:latin typeface="Calibri"/>
                <a:cs typeface="Calibri"/>
              </a:rPr>
              <a:t>voće</a:t>
            </a:r>
            <a:r>
              <a:rPr lang="en-US" sz="2000">
                <a:latin typeface="Calibri"/>
                <a:cs typeface="Calibri"/>
              </a:rPr>
              <a:t>.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err="1">
                <a:latin typeface="Calibri"/>
                <a:cs typeface="Calibri"/>
              </a:rPr>
              <a:t>Jedna</a:t>
            </a:r>
            <a:r>
              <a:rPr lang="en-US" sz="2000">
                <a:latin typeface="Calibri"/>
                <a:cs typeface="Calibri"/>
              </a:rPr>
              <a:t> od </a:t>
            </a:r>
            <a:r>
              <a:rPr lang="en-US" sz="2000" err="1">
                <a:latin typeface="Calibri"/>
                <a:cs typeface="Calibri"/>
              </a:rPr>
              <a:t>najpoznatijih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maslina</a:t>
            </a:r>
            <a:r>
              <a:rPr lang="en-US" sz="2000">
                <a:latin typeface="Calibri"/>
                <a:cs typeface="Calibri"/>
              </a:rPr>
              <a:t> u </a:t>
            </a:r>
            <a:r>
              <a:rPr lang="en-US" sz="2000" err="1">
                <a:latin typeface="Calibri"/>
                <a:cs typeface="Calibri"/>
              </a:rPr>
              <a:t>Hrvatskoj</a:t>
            </a:r>
            <a:r>
              <a:rPr lang="en-US" sz="2000">
                <a:latin typeface="Calibri"/>
                <a:cs typeface="Calibri"/>
              </a:rPr>
              <a:t> je </a:t>
            </a:r>
            <a:r>
              <a:rPr lang="en-US" sz="2000" err="1">
                <a:latin typeface="Calibri"/>
                <a:cs typeface="Calibri"/>
              </a:rPr>
              <a:t>ona</a:t>
            </a:r>
            <a:r>
              <a:rPr lang="en-US" sz="2000">
                <a:latin typeface="Calibri"/>
                <a:cs typeface="Calibri"/>
              </a:rPr>
              <a:t> u </a:t>
            </a:r>
            <a:r>
              <a:rPr lang="en-US" sz="2000" err="1">
                <a:latin typeface="Calibri"/>
                <a:cs typeface="Calibri"/>
              </a:rPr>
              <a:t>nacionionalnom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parku</a:t>
            </a:r>
            <a:r>
              <a:rPr lang="en-US" sz="2000">
                <a:latin typeface="Calibri"/>
                <a:cs typeface="Calibri"/>
              </a:rPr>
              <a:t> </a:t>
            </a:r>
            <a:r>
              <a:rPr lang="en-US" sz="2000" err="1">
                <a:latin typeface="Calibri"/>
                <a:cs typeface="Calibri"/>
              </a:rPr>
              <a:t>Brijuni</a:t>
            </a:r>
            <a:r>
              <a:rPr lang="en-US" sz="2000">
                <a:latin typeface="Calibri"/>
                <a:cs typeface="Calibri"/>
              </a:rPr>
              <a:t>, </a:t>
            </a:r>
            <a:r>
              <a:rPr lang="en-US" sz="2000" err="1">
                <a:latin typeface="Calibri"/>
                <a:cs typeface="Calibri"/>
              </a:rPr>
              <a:t>čija</a:t>
            </a:r>
            <a:r>
              <a:rPr lang="en-US" sz="2000">
                <a:latin typeface="Calibri"/>
                <a:cs typeface="Calibri"/>
              </a:rPr>
              <a:t> starost je </a:t>
            </a:r>
            <a:r>
              <a:rPr lang="en-US" sz="2000" err="1">
                <a:latin typeface="Calibri"/>
                <a:cs typeface="Calibri"/>
              </a:rPr>
              <a:t>istražena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i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iznosi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oko</a:t>
            </a:r>
            <a:r>
              <a:rPr lang="en-US" sz="2000">
                <a:latin typeface="Calibri"/>
                <a:cs typeface="Calibri"/>
              </a:rPr>
              <a:t> 1600 </a:t>
            </a:r>
            <a:r>
              <a:rPr lang="en-US" sz="2000" err="1">
                <a:latin typeface="Calibri"/>
                <a:cs typeface="Calibri"/>
              </a:rPr>
              <a:t>godina</a:t>
            </a:r>
            <a:r>
              <a:rPr lang="en-US" sz="2000">
                <a:latin typeface="Calibri"/>
                <a:cs typeface="Calibri"/>
              </a:rPr>
              <a:t>.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err="1">
                <a:latin typeface="Calibri"/>
                <a:ea typeface="+mn-lt"/>
                <a:cs typeface="+mn-lt"/>
              </a:rPr>
              <a:t>Maslina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razvija</a:t>
            </a:r>
            <a:r>
              <a:rPr lang="en-US" sz="2000">
                <a:latin typeface="Calibri"/>
                <a:ea typeface="+mn-lt"/>
                <a:cs typeface="+mn-lt"/>
              </a:rPr>
              <a:t> </a:t>
            </a:r>
            <a:r>
              <a:rPr lang="en-US" sz="2000" err="1">
                <a:latin typeface="Calibri"/>
                <a:ea typeface="+mn-lt"/>
                <a:cs typeface="+mn-lt"/>
              </a:rPr>
              <a:t>stablo</a:t>
            </a:r>
            <a:r>
              <a:rPr lang="en-US" sz="2000">
                <a:latin typeface="Calibri"/>
                <a:ea typeface="+mn-lt"/>
                <a:cs typeface="+mn-lt"/>
              </a:rPr>
              <a:t>, </a:t>
            </a:r>
            <a:r>
              <a:rPr lang="en-US" sz="2000" err="1">
                <a:latin typeface="Calibri"/>
                <a:ea typeface="+mn-lt"/>
                <a:cs typeface="+mn-lt"/>
              </a:rPr>
              <a:t>koje</a:t>
            </a:r>
            <a:r>
              <a:rPr lang="en-US" sz="2000">
                <a:latin typeface="Calibri"/>
                <a:ea typeface="+mn-lt"/>
                <a:cs typeface="+mn-lt"/>
              </a:rPr>
              <a:t> je </a:t>
            </a:r>
            <a:r>
              <a:rPr lang="en-US" sz="2000" err="1">
                <a:latin typeface="Calibri"/>
                <a:ea typeface="+mn-lt"/>
                <a:cs typeface="+mn-lt"/>
              </a:rPr>
              <a:t>nepravilno</a:t>
            </a:r>
            <a:r>
              <a:rPr lang="en-US" sz="2000">
                <a:latin typeface="Calibri"/>
                <a:ea typeface="+mn-lt"/>
                <a:cs typeface="+mn-lt"/>
              </a:rPr>
              <a:t>, </a:t>
            </a:r>
            <a:r>
              <a:rPr lang="en-US" sz="2000" err="1">
                <a:latin typeface="Calibri"/>
                <a:ea typeface="+mn-lt"/>
                <a:cs typeface="+mn-lt"/>
              </a:rPr>
              <a:t>kvrgavo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i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razgranato</a:t>
            </a:r>
            <a:r>
              <a:rPr lang="en-US" sz="2000">
                <a:latin typeface="Calibri"/>
                <a:ea typeface="+mn-lt"/>
                <a:cs typeface="+mn-lt"/>
              </a:rPr>
              <a:t>. </a:t>
            </a:r>
            <a:r>
              <a:rPr lang="en-US" sz="2000" err="1">
                <a:latin typeface="Calibri"/>
                <a:ea typeface="+mn-lt"/>
                <a:cs typeface="+mn-lt"/>
              </a:rPr>
              <a:t>Listovi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su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kožnati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i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ovalni</a:t>
            </a:r>
            <a:r>
              <a:rPr lang="en-US" sz="2000">
                <a:latin typeface="Calibri"/>
                <a:ea typeface="+mn-lt"/>
                <a:cs typeface="+mn-lt"/>
              </a:rPr>
              <a:t>, </a:t>
            </a:r>
            <a:r>
              <a:rPr lang="en-US" sz="2000" err="1">
                <a:latin typeface="Calibri"/>
                <a:ea typeface="+mn-lt"/>
                <a:cs typeface="+mn-lt"/>
              </a:rPr>
              <a:t>dok</a:t>
            </a:r>
            <a:r>
              <a:rPr lang="en-US" sz="2000">
                <a:latin typeface="Calibri"/>
                <a:ea typeface="+mn-lt"/>
                <a:cs typeface="+mn-lt"/>
              </a:rPr>
              <a:t> je </a:t>
            </a:r>
            <a:r>
              <a:rPr lang="en-US" sz="2000" err="1">
                <a:latin typeface="Calibri"/>
                <a:ea typeface="+mn-lt"/>
                <a:cs typeface="+mn-lt"/>
              </a:rPr>
              <a:t>boja</a:t>
            </a:r>
            <a:r>
              <a:rPr lang="en-US" sz="2000">
                <a:latin typeface="Calibri"/>
                <a:ea typeface="+mn-lt"/>
                <a:cs typeface="+mn-lt"/>
              </a:rPr>
              <a:t> </a:t>
            </a:r>
            <a:r>
              <a:rPr lang="en-US" sz="2000" err="1">
                <a:latin typeface="Calibri"/>
                <a:ea typeface="+mn-lt"/>
                <a:cs typeface="+mn-lt"/>
              </a:rPr>
              <a:t>listova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na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naličju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tamno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zelene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boje</a:t>
            </a:r>
            <a:r>
              <a:rPr lang="en-US" sz="2000">
                <a:latin typeface="Calibri"/>
                <a:ea typeface="+mn-lt"/>
                <a:cs typeface="+mn-lt"/>
              </a:rPr>
              <a:t>, </a:t>
            </a:r>
            <a:r>
              <a:rPr lang="en-US" sz="2000" err="1">
                <a:latin typeface="Calibri"/>
                <a:ea typeface="+mn-lt"/>
                <a:cs typeface="+mn-lt"/>
              </a:rPr>
              <a:t>dok</a:t>
            </a:r>
            <a:r>
              <a:rPr lang="en-US" sz="2000">
                <a:latin typeface="Calibri"/>
                <a:ea typeface="+mn-lt"/>
                <a:cs typeface="+mn-lt"/>
              </a:rPr>
              <a:t> je </a:t>
            </a:r>
            <a:r>
              <a:rPr lang="en-US" sz="2000" err="1">
                <a:latin typeface="Calibri"/>
                <a:ea typeface="+mn-lt"/>
                <a:cs typeface="+mn-lt"/>
              </a:rPr>
              <a:t>donja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strana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lista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bijelkasto</a:t>
            </a:r>
            <a:r>
              <a:rPr lang="en-US" sz="2000">
                <a:latin typeface="Calibri"/>
                <a:ea typeface="+mn-lt"/>
                <a:cs typeface="+mn-lt"/>
              </a:rPr>
              <a:t> - </a:t>
            </a:r>
            <a:r>
              <a:rPr lang="en-US" sz="2000" err="1">
                <a:latin typeface="Calibri"/>
                <a:ea typeface="+mn-lt"/>
                <a:cs typeface="+mn-lt"/>
              </a:rPr>
              <a:t>srebrne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boje</a:t>
            </a:r>
            <a:r>
              <a:rPr lang="en-US" sz="2000">
                <a:latin typeface="Calibri"/>
                <a:ea typeface="+mn-lt"/>
                <a:cs typeface="+mn-lt"/>
              </a:rPr>
              <a:t>. Kada je u </a:t>
            </a:r>
            <a:r>
              <a:rPr lang="en-US" sz="2000" err="1">
                <a:latin typeface="Calibri"/>
                <a:ea typeface="+mn-lt"/>
                <a:cs typeface="+mn-lt"/>
              </a:rPr>
              <a:t>cvatu</a:t>
            </a:r>
            <a:r>
              <a:rPr lang="en-US" sz="2000">
                <a:latin typeface="Calibri"/>
                <a:ea typeface="+mn-lt"/>
                <a:cs typeface="+mn-lt"/>
              </a:rPr>
              <a:t>, </a:t>
            </a:r>
            <a:r>
              <a:rPr lang="en-US" sz="2000" err="1">
                <a:latin typeface="Calibri"/>
                <a:ea typeface="+mn-lt"/>
                <a:cs typeface="+mn-lt"/>
              </a:rPr>
              <a:t>maslina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razvija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bijele</a:t>
            </a:r>
            <a:r>
              <a:rPr lang="en-US" sz="2000">
                <a:latin typeface="Calibri"/>
                <a:ea typeface="+mn-lt"/>
                <a:cs typeface="+mn-lt"/>
              </a:rPr>
              <a:t> </a:t>
            </a:r>
            <a:r>
              <a:rPr lang="en-US" sz="2000" err="1">
                <a:latin typeface="Calibri"/>
                <a:ea typeface="+mn-lt"/>
                <a:cs typeface="+mn-lt"/>
              </a:rPr>
              <a:t>cvjetove</a:t>
            </a:r>
            <a:r>
              <a:rPr lang="en-US" sz="2000">
                <a:latin typeface="Calibri"/>
                <a:ea typeface="+mn-lt"/>
                <a:cs typeface="+mn-lt"/>
              </a:rPr>
              <a:t> u </a:t>
            </a:r>
            <a:r>
              <a:rPr lang="en-US" sz="2000" err="1">
                <a:latin typeface="Calibri"/>
                <a:ea typeface="+mn-lt"/>
                <a:cs typeface="+mn-lt"/>
              </a:rPr>
              <a:t>grozdovima</a:t>
            </a:r>
            <a:r>
              <a:rPr lang="en-US" sz="2000">
                <a:latin typeface="Calibri"/>
                <a:ea typeface="+mn-lt"/>
                <a:cs typeface="+mn-lt"/>
              </a:rPr>
              <a:t>, a plod je </a:t>
            </a:r>
            <a:r>
              <a:rPr lang="en-US" sz="2000" err="1">
                <a:latin typeface="Calibri"/>
                <a:ea typeface="+mn-lt"/>
                <a:cs typeface="+mn-lt"/>
              </a:rPr>
              <a:t>ovalnog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oblika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tamnozelene</a:t>
            </a:r>
            <a:r>
              <a:rPr lang="en-US" sz="2000">
                <a:latin typeface="Calibri"/>
                <a:ea typeface="+mn-lt"/>
                <a:cs typeface="+mn-lt"/>
              </a:rPr>
              <a:t> do </a:t>
            </a:r>
            <a:r>
              <a:rPr lang="en-US" sz="2000" err="1">
                <a:latin typeface="Calibri"/>
                <a:ea typeface="+mn-lt"/>
                <a:cs typeface="+mn-lt"/>
              </a:rPr>
              <a:t>crne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boje</a:t>
            </a:r>
            <a:r>
              <a:rPr lang="en-US" sz="2000">
                <a:latin typeface="Calibri"/>
                <a:ea typeface="+mn-lt"/>
                <a:cs typeface="+mn-lt"/>
              </a:rPr>
              <a:t>. Plod je </a:t>
            </a:r>
            <a:r>
              <a:rPr lang="en-US" sz="2000" err="1">
                <a:latin typeface="Calibri"/>
                <a:ea typeface="+mn-lt"/>
                <a:cs typeface="+mn-lt"/>
              </a:rPr>
              <a:t>bogat</a:t>
            </a:r>
            <a:r>
              <a:rPr lang="en-US" sz="2000">
                <a:latin typeface="Calibri"/>
                <a:ea typeface="+mn-lt"/>
                <a:cs typeface="+mn-lt"/>
              </a:rPr>
              <a:t> </a:t>
            </a:r>
            <a:r>
              <a:rPr lang="en-US" sz="2000" err="1">
                <a:latin typeface="Calibri"/>
                <a:ea typeface="+mn-lt"/>
                <a:cs typeface="+mn-lt"/>
              </a:rPr>
              <a:t>uljem</a:t>
            </a:r>
            <a:r>
              <a:rPr lang="en-US" sz="2000">
                <a:latin typeface="Calibri"/>
                <a:ea typeface="+mn-lt"/>
                <a:cs typeface="+mn-lt"/>
              </a:rPr>
              <a:t>.</a:t>
            </a:r>
            <a:endParaRPr lang="en-US" sz="2000">
              <a:latin typeface="Calibri"/>
              <a:cs typeface="Calibri"/>
            </a:endParaRPr>
          </a:p>
        </p:txBody>
      </p:sp>
      <p:pic>
        <p:nvPicPr>
          <p:cNvPr id="5" name="Picture 4" descr="Olive branch">
            <a:extLst>
              <a:ext uri="{FF2B5EF4-FFF2-40B4-BE49-F238E27FC236}">
                <a16:creationId xmlns:a16="http://schemas.microsoft.com/office/drawing/2014/main" id="{E2F009C3-470F-70F2-AEF7-A3FA5509C8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82" r="13986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45310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070812-085F-4273-FCC2-E99CF8E4B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600"/>
              <a:t>Maslinovo ulje</a:t>
            </a:r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C9CE3A"/>
          </a:solidFill>
          <a:ln w="38100" cap="rnd">
            <a:solidFill>
              <a:srgbClr val="C9CE3A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7">
            <a:extLst>
              <a:ext uri="{FF2B5EF4-FFF2-40B4-BE49-F238E27FC236}">
                <a16:creationId xmlns:a16="http://schemas.microsoft.com/office/drawing/2014/main" id="{A9847EE2-5042-D353-4DF9-FD9936980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b="1" err="1">
                <a:latin typeface="Calibri"/>
                <a:ea typeface="+mn-lt"/>
                <a:cs typeface="+mn-lt"/>
              </a:rPr>
              <a:t>Maslinovo</a:t>
            </a:r>
            <a:r>
              <a:rPr lang="en-US" sz="2200">
                <a:latin typeface="Calibri"/>
                <a:ea typeface="+mn-lt"/>
                <a:cs typeface="+mn-lt"/>
              </a:rPr>
              <a:t> </a:t>
            </a:r>
            <a:r>
              <a:rPr lang="en-US" sz="2200" b="1" err="1">
                <a:latin typeface="Calibri"/>
                <a:ea typeface="+mn-lt"/>
                <a:cs typeface="+mn-lt"/>
              </a:rPr>
              <a:t>ulje</a:t>
            </a:r>
            <a:r>
              <a:rPr lang="en-US" sz="2200">
                <a:latin typeface="Calibri"/>
                <a:ea typeface="+mn-lt"/>
                <a:cs typeface="+mn-lt"/>
              </a:rPr>
              <a:t> je </a:t>
            </a:r>
            <a:r>
              <a:rPr lang="en-US" sz="2200" err="1">
                <a:latin typeface="Calibri"/>
                <a:ea typeface="+mn-lt"/>
                <a:cs typeface="+mn-lt"/>
              </a:rPr>
              <a:t>lako</a:t>
            </a:r>
            <a:r>
              <a:rPr lang="en-US" sz="2200">
                <a:latin typeface="Calibri"/>
                <a:ea typeface="+mn-lt"/>
                <a:cs typeface="+mn-lt"/>
              </a:rPr>
              <a:t> </a:t>
            </a:r>
            <a:r>
              <a:rPr lang="en-US" sz="2200" err="1">
                <a:latin typeface="Calibri"/>
                <a:ea typeface="+mn-lt"/>
                <a:cs typeface="+mn-lt"/>
              </a:rPr>
              <a:t>probavljivo</a:t>
            </a:r>
            <a:r>
              <a:rPr lang="en-US" sz="2200">
                <a:latin typeface="Calibri"/>
                <a:ea typeface="+mn-lt"/>
                <a:cs typeface="+mn-lt"/>
              </a:rPr>
              <a:t>, a </a:t>
            </a:r>
            <a:r>
              <a:rPr lang="en-US" sz="2200" err="1">
                <a:latin typeface="Calibri"/>
                <a:ea typeface="+mn-lt"/>
                <a:cs typeface="+mn-lt"/>
              </a:rPr>
              <a:t>pomaže</a:t>
            </a:r>
            <a:r>
              <a:rPr lang="en-US" sz="2200">
                <a:latin typeface="Calibri"/>
                <a:ea typeface="+mn-lt"/>
                <a:cs typeface="+mn-lt"/>
              </a:rPr>
              <a:t> u </a:t>
            </a:r>
            <a:r>
              <a:rPr lang="en-US" sz="2200" err="1">
                <a:latin typeface="Calibri"/>
                <a:ea typeface="+mn-lt"/>
                <a:cs typeface="+mn-lt"/>
              </a:rPr>
              <a:t>borbi</a:t>
            </a:r>
            <a:r>
              <a:rPr lang="en-US" sz="2200">
                <a:latin typeface="Calibri"/>
                <a:ea typeface="+mn-lt"/>
                <a:cs typeface="+mn-lt"/>
              </a:rPr>
              <a:t> </a:t>
            </a:r>
            <a:r>
              <a:rPr lang="en-US" sz="2200" err="1">
                <a:latin typeface="Calibri"/>
                <a:ea typeface="+mn-lt"/>
                <a:cs typeface="+mn-lt"/>
              </a:rPr>
              <a:t>protiv</a:t>
            </a:r>
            <a:r>
              <a:rPr lang="en-US" sz="2200">
                <a:latin typeface="Calibri"/>
                <a:ea typeface="+mn-lt"/>
                <a:cs typeface="+mn-lt"/>
              </a:rPr>
              <a:t> </a:t>
            </a:r>
            <a:r>
              <a:rPr lang="en-US" sz="2200" err="1">
                <a:latin typeface="Calibri"/>
                <a:ea typeface="+mn-lt"/>
                <a:cs typeface="+mn-lt"/>
              </a:rPr>
              <a:t>raka</a:t>
            </a:r>
            <a:r>
              <a:rPr lang="en-US" sz="2200">
                <a:latin typeface="Calibri"/>
                <a:ea typeface="+mn-lt"/>
                <a:cs typeface="+mn-lt"/>
              </a:rPr>
              <a:t>, </a:t>
            </a:r>
            <a:r>
              <a:rPr lang="en-US" sz="2200" err="1">
                <a:latin typeface="Calibri"/>
                <a:ea typeface="+mn-lt"/>
                <a:cs typeface="+mn-lt"/>
              </a:rPr>
              <a:t>kao</a:t>
            </a:r>
            <a:r>
              <a:rPr lang="en-US" sz="2200">
                <a:latin typeface="Calibri"/>
                <a:ea typeface="+mn-lt"/>
                <a:cs typeface="+mn-lt"/>
              </a:rPr>
              <a:t> </a:t>
            </a:r>
            <a:r>
              <a:rPr lang="en-US" sz="2200" err="1">
                <a:latin typeface="Calibri"/>
                <a:ea typeface="+mn-lt"/>
                <a:cs typeface="+mn-lt"/>
              </a:rPr>
              <a:t>i</a:t>
            </a:r>
            <a:r>
              <a:rPr lang="en-US" sz="2200">
                <a:latin typeface="Calibri"/>
                <a:ea typeface="+mn-lt"/>
                <a:cs typeface="+mn-lt"/>
              </a:rPr>
              <a:t> </a:t>
            </a:r>
            <a:r>
              <a:rPr lang="en-US" sz="2200" err="1">
                <a:latin typeface="Calibri"/>
                <a:ea typeface="+mn-lt"/>
                <a:cs typeface="+mn-lt"/>
              </a:rPr>
              <a:t>rastu</a:t>
            </a:r>
            <a:r>
              <a:rPr lang="en-US" sz="2200">
                <a:latin typeface="Calibri"/>
                <a:ea typeface="+mn-lt"/>
                <a:cs typeface="+mn-lt"/>
              </a:rPr>
              <a:t> </a:t>
            </a:r>
            <a:r>
              <a:rPr lang="en-US" sz="2200" err="1">
                <a:latin typeface="Calibri"/>
                <a:ea typeface="+mn-lt"/>
                <a:cs typeface="+mn-lt"/>
              </a:rPr>
              <a:t>djece</a:t>
            </a:r>
            <a:r>
              <a:rPr lang="en-US" sz="2200">
                <a:latin typeface="Calibri"/>
                <a:ea typeface="+mn-lt"/>
                <a:cs typeface="+mn-lt"/>
              </a:rPr>
              <a:t> </a:t>
            </a:r>
            <a:r>
              <a:rPr lang="en-US" sz="2200" err="1">
                <a:latin typeface="Calibri"/>
                <a:ea typeface="+mn-lt"/>
                <a:cs typeface="+mn-lt"/>
              </a:rPr>
              <a:t>te</a:t>
            </a:r>
            <a:r>
              <a:rPr lang="en-US" sz="2200">
                <a:latin typeface="Calibri"/>
                <a:ea typeface="+mn-lt"/>
                <a:cs typeface="+mn-lt"/>
              </a:rPr>
              <a:t> </a:t>
            </a:r>
            <a:r>
              <a:rPr lang="en-US" sz="2200" err="1">
                <a:latin typeface="Calibri"/>
                <a:ea typeface="+mn-lt"/>
                <a:cs typeface="+mn-lt"/>
              </a:rPr>
              <a:t>usporava</a:t>
            </a:r>
            <a:r>
              <a:rPr lang="en-US" sz="2200">
                <a:latin typeface="Calibri"/>
                <a:ea typeface="+mn-lt"/>
                <a:cs typeface="+mn-lt"/>
              </a:rPr>
              <a:t> </a:t>
            </a:r>
            <a:r>
              <a:rPr lang="en-US" sz="2200" err="1">
                <a:latin typeface="Calibri"/>
                <a:ea typeface="+mn-lt"/>
                <a:cs typeface="+mn-lt"/>
              </a:rPr>
              <a:t>starenje</a:t>
            </a:r>
            <a:r>
              <a:rPr lang="en-US" sz="2200">
                <a:latin typeface="Calibri"/>
                <a:ea typeface="+mn-lt"/>
                <a:cs typeface="+mn-lt"/>
              </a:rPr>
              <a:t> </a:t>
            </a:r>
            <a:r>
              <a:rPr lang="en-US" sz="2200" err="1">
                <a:latin typeface="Calibri"/>
                <a:ea typeface="+mn-lt"/>
                <a:cs typeface="+mn-lt"/>
              </a:rPr>
              <a:t>zbog</a:t>
            </a:r>
            <a:r>
              <a:rPr lang="en-US" sz="2200">
                <a:latin typeface="Calibri"/>
                <a:ea typeface="+mn-lt"/>
                <a:cs typeface="+mn-lt"/>
              </a:rPr>
              <a:t> </a:t>
            </a:r>
            <a:r>
              <a:rPr lang="en-US" sz="2200" err="1">
                <a:latin typeface="Calibri"/>
                <a:ea typeface="+mn-lt"/>
                <a:cs typeface="+mn-lt"/>
              </a:rPr>
              <a:t>visokog</a:t>
            </a:r>
            <a:r>
              <a:rPr lang="en-US" sz="2200">
                <a:latin typeface="Calibri"/>
                <a:ea typeface="+mn-lt"/>
                <a:cs typeface="+mn-lt"/>
              </a:rPr>
              <a:t> </a:t>
            </a:r>
            <a:r>
              <a:rPr lang="en-US" sz="2200" err="1">
                <a:latin typeface="Calibri"/>
                <a:ea typeface="+mn-lt"/>
                <a:cs typeface="+mn-lt"/>
              </a:rPr>
              <a:t>sadržaja</a:t>
            </a:r>
            <a:r>
              <a:rPr lang="en-US" sz="2200">
                <a:latin typeface="Calibri"/>
                <a:ea typeface="+mn-lt"/>
                <a:cs typeface="+mn-lt"/>
              </a:rPr>
              <a:t> </a:t>
            </a:r>
            <a:r>
              <a:rPr lang="en-US" sz="2200" err="1">
                <a:latin typeface="Calibri"/>
                <a:ea typeface="+mn-lt"/>
                <a:cs typeface="+mn-lt"/>
              </a:rPr>
              <a:t>antioksidansa</a:t>
            </a:r>
            <a:r>
              <a:rPr lang="en-US" sz="2200">
                <a:latin typeface="Calibri"/>
                <a:ea typeface="+mn-lt"/>
                <a:cs typeface="+mn-lt"/>
              </a:rPr>
              <a:t> koji </a:t>
            </a:r>
            <a:r>
              <a:rPr lang="en-US" sz="2200" err="1">
                <a:latin typeface="Calibri"/>
                <a:ea typeface="+mn-lt"/>
                <a:cs typeface="+mn-lt"/>
              </a:rPr>
              <a:t>blokiraju</a:t>
            </a:r>
            <a:r>
              <a:rPr lang="en-US" sz="2200">
                <a:latin typeface="Calibri"/>
                <a:ea typeface="+mn-lt"/>
                <a:cs typeface="+mn-lt"/>
              </a:rPr>
              <a:t> </a:t>
            </a:r>
            <a:r>
              <a:rPr lang="en-US" sz="2200" err="1">
                <a:latin typeface="Calibri"/>
                <a:ea typeface="+mn-lt"/>
                <a:cs typeface="+mn-lt"/>
              </a:rPr>
              <a:t>slobodne</a:t>
            </a:r>
            <a:r>
              <a:rPr lang="en-US" sz="2200">
                <a:latin typeface="Calibri"/>
                <a:ea typeface="+mn-lt"/>
                <a:cs typeface="+mn-lt"/>
              </a:rPr>
              <a:t> </a:t>
            </a:r>
            <a:r>
              <a:rPr lang="en-US" sz="2200" err="1">
                <a:latin typeface="Calibri"/>
                <a:ea typeface="+mn-lt"/>
                <a:cs typeface="+mn-lt"/>
              </a:rPr>
              <a:t>radikale</a:t>
            </a:r>
            <a:r>
              <a:rPr lang="en-US" sz="2200">
                <a:latin typeface="Calibri"/>
                <a:ea typeface="+mn-lt"/>
                <a:cs typeface="+mn-lt"/>
              </a:rPr>
              <a:t>. Dobro je za </a:t>
            </a:r>
            <a:r>
              <a:rPr lang="en-US" sz="2200" err="1">
                <a:latin typeface="Calibri"/>
                <a:ea typeface="+mn-lt"/>
                <a:cs typeface="+mn-lt"/>
              </a:rPr>
              <a:t>kosti</a:t>
            </a:r>
            <a:r>
              <a:rPr lang="en-US" sz="2200">
                <a:latin typeface="Calibri"/>
                <a:ea typeface="+mn-lt"/>
                <a:cs typeface="+mn-lt"/>
              </a:rPr>
              <a:t> </a:t>
            </a:r>
            <a:r>
              <a:rPr lang="en-US" sz="2200" err="1">
                <a:latin typeface="Calibri"/>
                <a:ea typeface="+mn-lt"/>
                <a:cs typeface="+mn-lt"/>
              </a:rPr>
              <a:t>i</a:t>
            </a:r>
            <a:r>
              <a:rPr lang="en-US" sz="2200">
                <a:latin typeface="Calibri"/>
                <a:ea typeface="+mn-lt"/>
                <a:cs typeface="+mn-lt"/>
              </a:rPr>
              <a:t> </a:t>
            </a:r>
            <a:r>
              <a:rPr lang="en-US" sz="2200" err="1">
                <a:latin typeface="Calibri"/>
                <a:ea typeface="+mn-lt"/>
                <a:cs typeface="+mn-lt"/>
              </a:rPr>
              <a:t>zglobove</a:t>
            </a:r>
            <a:r>
              <a:rPr lang="en-US" sz="2200">
                <a:latin typeface="Calibri"/>
                <a:ea typeface="+mn-lt"/>
                <a:cs typeface="+mn-lt"/>
              </a:rPr>
              <a:t>, </a:t>
            </a:r>
            <a:r>
              <a:rPr lang="en-US" sz="2200" err="1">
                <a:latin typeface="Calibri"/>
                <a:ea typeface="+mn-lt"/>
                <a:cs typeface="+mn-lt"/>
              </a:rPr>
              <a:t>kožu</a:t>
            </a:r>
            <a:r>
              <a:rPr lang="en-US" sz="2200">
                <a:latin typeface="Calibri"/>
                <a:ea typeface="+mn-lt"/>
                <a:cs typeface="+mn-lt"/>
              </a:rPr>
              <a:t>, </a:t>
            </a:r>
            <a:r>
              <a:rPr lang="en-US" sz="2200" err="1">
                <a:latin typeface="Calibri"/>
                <a:ea typeface="+mn-lt"/>
                <a:cs typeface="+mn-lt"/>
              </a:rPr>
              <a:t>jetra</a:t>
            </a:r>
            <a:r>
              <a:rPr lang="en-US" sz="2200">
                <a:latin typeface="Calibri"/>
                <a:ea typeface="+mn-lt"/>
                <a:cs typeface="+mn-lt"/>
              </a:rPr>
              <a:t> </a:t>
            </a:r>
            <a:r>
              <a:rPr lang="en-US" sz="2200" err="1">
                <a:latin typeface="Calibri"/>
                <a:ea typeface="+mn-lt"/>
                <a:cs typeface="+mn-lt"/>
              </a:rPr>
              <a:t>i</a:t>
            </a:r>
            <a:r>
              <a:rPr lang="en-US" sz="2200">
                <a:latin typeface="Calibri"/>
                <a:ea typeface="+mn-lt"/>
                <a:cs typeface="+mn-lt"/>
              </a:rPr>
              <a:t> </a:t>
            </a:r>
            <a:r>
              <a:rPr lang="en-US" sz="2200" err="1">
                <a:latin typeface="Calibri"/>
                <a:ea typeface="+mn-lt"/>
                <a:cs typeface="+mn-lt"/>
              </a:rPr>
              <a:t>crijeva</a:t>
            </a:r>
            <a:r>
              <a:rPr lang="en-US" sz="2200">
                <a:latin typeface="Calibri"/>
                <a:ea typeface="+mn-lt"/>
                <a:cs typeface="+mn-lt"/>
              </a:rPr>
              <a:t>. </a:t>
            </a:r>
            <a:r>
              <a:rPr lang="en-US" sz="2200" err="1">
                <a:latin typeface="Calibri"/>
                <a:ea typeface="+mn-lt"/>
                <a:cs typeface="+mn-lt"/>
              </a:rPr>
              <a:t>Također</a:t>
            </a:r>
            <a:r>
              <a:rPr lang="en-US" sz="2200">
                <a:latin typeface="Calibri"/>
                <a:ea typeface="+mn-lt"/>
                <a:cs typeface="+mn-lt"/>
              </a:rPr>
              <a:t> </a:t>
            </a:r>
            <a:r>
              <a:rPr lang="en-US" sz="2200" err="1">
                <a:latin typeface="Calibri"/>
                <a:ea typeface="+mn-lt"/>
                <a:cs typeface="+mn-lt"/>
              </a:rPr>
              <a:t>pomaže</a:t>
            </a:r>
            <a:r>
              <a:rPr lang="en-US" sz="2200">
                <a:latin typeface="Calibri"/>
                <a:ea typeface="+mn-lt"/>
                <a:cs typeface="+mn-lt"/>
              </a:rPr>
              <a:t> </a:t>
            </a:r>
            <a:r>
              <a:rPr lang="en-US" sz="2200" err="1">
                <a:latin typeface="Calibri"/>
                <a:ea typeface="+mn-lt"/>
                <a:cs typeface="+mn-lt"/>
              </a:rPr>
              <a:t>kod</a:t>
            </a:r>
            <a:r>
              <a:rPr lang="en-US" sz="2200">
                <a:latin typeface="Calibri"/>
                <a:ea typeface="+mn-lt"/>
                <a:cs typeface="+mn-lt"/>
              </a:rPr>
              <a:t> </a:t>
            </a:r>
            <a:r>
              <a:rPr lang="en-US" sz="2200" err="1">
                <a:latin typeface="Calibri"/>
                <a:ea typeface="+mn-lt"/>
                <a:cs typeface="+mn-lt"/>
              </a:rPr>
              <a:t>dijabetesa</a:t>
            </a:r>
            <a:r>
              <a:rPr lang="en-US" sz="2200">
                <a:latin typeface="Calibri"/>
                <a:ea typeface="+mn-lt"/>
                <a:cs typeface="+mn-lt"/>
              </a:rPr>
              <a:t> </a:t>
            </a:r>
            <a:r>
              <a:rPr lang="en-US" sz="2200" err="1">
                <a:latin typeface="Calibri"/>
                <a:ea typeface="+mn-lt"/>
                <a:cs typeface="+mn-lt"/>
              </a:rPr>
              <a:t>i</a:t>
            </a:r>
            <a:r>
              <a:rPr lang="en-US" sz="2200">
                <a:latin typeface="Calibri"/>
                <a:ea typeface="+mn-lt"/>
                <a:cs typeface="+mn-lt"/>
              </a:rPr>
              <a:t> </a:t>
            </a:r>
            <a:r>
              <a:rPr lang="en-US" sz="2200" err="1">
                <a:latin typeface="Calibri"/>
                <a:ea typeface="+mn-lt"/>
                <a:cs typeface="+mn-lt"/>
              </a:rPr>
              <a:t>čira</a:t>
            </a:r>
            <a:r>
              <a:rPr lang="en-US" sz="2200">
                <a:latin typeface="Calibri"/>
                <a:ea typeface="+mn-lt"/>
                <a:cs typeface="+mn-lt"/>
              </a:rPr>
              <a:t> </a:t>
            </a:r>
            <a:r>
              <a:rPr lang="en-US" sz="2200" err="1">
                <a:latin typeface="Calibri"/>
                <a:ea typeface="+mn-lt"/>
                <a:cs typeface="+mn-lt"/>
              </a:rPr>
              <a:t>na</a:t>
            </a:r>
            <a:r>
              <a:rPr lang="en-US" sz="2200">
                <a:latin typeface="Calibri"/>
                <a:ea typeface="+mn-lt"/>
                <a:cs typeface="+mn-lt"/>
              </a:rPr>
              <a:t> </a:t>
            </a:r>
            <a:r>
              <a:rPr lang="en-US" sz="2200" err="1">
                <a:latin typeface="Calibri"/>
                <a:ea typeface="+mn-lt"/>
                <a:cs typeface="+mn-lt"/>
              </a:rPr>
              <a:t>želucu</a:t>
            </a:r>
            <a:r>
              <a:rPr lang="en-US" sz="2200">
                <a:latin typeface="Calibri"/>
                <a:ea typeface="+mn-lt"/>
                <a:cs typeface="+mn-lt"/>
              </a:rPr>
              <a:t>.</a:t>
            </a:r>
            <a:endParaRPr lang="en-US" sz="2200">
              <a:latin typeface="Calibri"/>
              <a:cs typeface="Calibri"/>
            </a:endParaRPr>
          </a:p>
        </p:txBody>
      </p:sp>
      <p:pic>
        <p:nvPicPr>
          <p:cNvPr id="14" name="Picture 15" descr="A picture containing wooden, vegetable&#10;&#10;Description automatically generated">
            <a:extLst>
              <a:ext uri="{FF2B5EF4-FFF2-40B4-BE49-F238E27FC236}">
                <a16:creationId xmlns:a16="http://schemas.microsoft.com/office/drawing/2014/main" id="{3819AB1E-9316-0C6B-EAA4-CAD60DA7F2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17" r="394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36731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0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37F664D-979D-5A09-EA18-44D3D29F71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38675" b="19137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3DC55D-1B14-BEA7-36EC-68923B9A8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/>
              <a:t>Ružmarin</a:t>
            </a:r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id="{1CA8A97F-67F0-4D5F-A850-0C30727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578" y="1802192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ontent Placeholder 7">
            <a:extLst>
              <a:ext uri="{FF2B5EF4-FFF2-40B4-BE49-F238E27FC236}">
                <a16:creationId xmlns:a16="http://schemas.microsoft.com/office/drawing/2014/main" id="{8D7AFC8E-9780-6C48-E7DC-60C8EE5DA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b="1" err="1">
                <a:latin typeface="Calibri"/>
                <a:ea typeface="+mn-lt"/>
                <a:cs typeface="+mn-lt"/>
              </a:rPr>
              <a:t>Ružmarin</a:t>
            </a:r>
            <a:r>
              <a:rPr lang="en-US" sz="2000">
                <a:latin typeface="Calibri"/>
                <a:ea typeface="+mn-lt"/>
                <a:cs typeface="+mn-lt"/>
              </a:rPr>
              <a:t>  </a:t>
            </a:r>
            <a:r>
              <a:rPr lang="en-US" sz="2000" err="1">
                <a:latin typeface="Calibri"/>
                <a:ea typeface="+mn-lt"/>
                <a:cs typeface="+mn-lt"/>
              </a:rPr>
              <a:t>biljka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čije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ime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potječe</a:t>
            </a:r>
            <a:r>
              <a:rPr lang="en-US" sz="2000">
                <a:latin typeface="Calibri"/>
                <a:ea typeface="+mn-lt"/>
                <a:cs typeface="+mn-lt"/>
              </a:rPr>
              <a:t> od </a:t>
            </a:r>
            <a:r>
              <a:rPr lang="en-US" sz="2000" err="1">
                <a:latin typeface="Calibri"/>
                <a:ea typeface="+mn-lt"/>
                <a:cs typeface="+mn-lt"/>
              </a:rPr>
              <a:t>latinskog</a:t>
            </a:r>
            <a:r>
              <a:rPr lang="en-US" sz="2000">
                <a:latin typeface="Calibri"/>
                <a:ea typeface="+mn-lt"/>
                <a:cs typeface="+mn-lt"/>
              </a:rPr>
              <a:t> </a:t>
            </a:r>
            <a:r>
              <a:rPr lang="en-US" sz="2000" i="1" err="1">
                <a:latin typeface="Calibri"/>
                <a:ea typeface="+mn-lt"/>
                <a:cs typeface="+mn-lt"/>
              </a:rPr>
              <a:t>ros</a:t>
            </a:r>
            <a:r>
              <a:rPr lang="en-US" sz="2000">
                <a:latin typeface="Calibri"/>
                <a:ea typeface="+mn-lt"/>
                <a:cs typeface="+mn-lt"/>
              </a:rPr>
              <a:t> (rosa) </a:t>
            </a:r>
            <a:r>
              <a:rPr lang="en-US" sz="2000" err="1">
                <a:latin typeface="Calibri"/>
                <a:ea typeface="+mn-lt"/>
                <a:cs typeface="+mn-lt"/>
              </a:rPr>
              <a:t>i</a:t>
            </a:r>
            <a:r>
              <a:rPr lang="en-US" sz="2000">
                <a:latin typeface="Calibri"/>
                <a:ea typeface="+mn-lt"/>
                <a:cs typeface="+mn-lt"/>
              </a:rPr>
              <a:t> </a:t>
            </a:r>
            <a:r>
              <a:rPr lang="en-US" sz="2000" i="1">
                <a:latin typeface="Calibri"/>
                <a:ea typeface="+mn-lt"/>
                <a:cs typeface="+mn-lt"/>
              </a:rPr>
              <a:t>marinus</a:t>
            </a:r>
            <a:r>
              <a:rPr lang="en-US" sz="2000">
                <a:latin typeface="Calibri"/>
                <a:ea typeface="+mn-lt"/>
                <a:cs typeface="+mn-lt"/>
              </a:rPr>
              <a:t> (more), </a:t>
            </a:r>
            <a:r>
              <a:rPr lang="en-US" sz="2000" err="1">
                <a:latin typeface="Calibri"/>
                <a:ea typeface="+mn-lt"/>
                <a:cs typeface="+mn-lt"/>
              </a:rPr>
              <a:t>odnosno</a:t>
            </a:r>
            <a:r>
              <a:rPr lang="en-US" sz="2000">
                <a:latin typeface="Calibri"/>
                <a:ea typeface="+mn-lt"/>
                <a:cs typeface="+mn-lt"/>
              </a:rPr>
              <a:t> "</a:t>
            </a:r>
            <a:r>
              <a:rPr lang="en-US" sz="2000" err="1">
                <a:latin typeface="Calibri"/>
                <a:ea typeface="+mn-lt"/>
                <a:cs typeface="+mn-lt"/>
              </a:rPr>
              <a:t>morska</a:t>
            </a:r>
            <a:r>
              <a:rPr lang="en-US" sz="2000">
                <a:latin typeface="Calibri"/>
                <a:ea typeface="+mn-lt"/>
                <a:cs typeface="+mn-lt"/>
              </a:rPr>
              <a:t> rosa", </a:t>
            </a:r>
            <a:r>
              <a:rPr lang="en-US" sz="2000" err="1">
                <a:latin typeface="Calibri"/>
                <a:ea typeface="+mn-lt"/>
                <a:cs typeface="+mn-lt"/>
              </a:rPr>
              <a:t>što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govori</a:t>
            </a:r>
            <a:r>
              <a:rPr lang="en-US" sz="2000">
                <a:latin typeface="Calibri"/>
                <a:ea typeface="+mn-lt"/>
                <a:cs typeface="+mn-lt"/>
              </a:rPr>
              <a:t> da je za </a:t>
            </a:r>
            <a:r>
              <a:rPr lang="en-US" sz="2000" err="1">
                <a:latin typeface="Calibri"/>
                <a:ea typeface="+mn-lt"/>
                <a:cs typeface="+mn-lt"/>
              </a:rPr>
              <a:t>njegov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rast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vrlo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povoljan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povjetarac</a:t>
            </a:r>
            <a:r>
              <a:rPr lang="en-US" sz="2000">
                <a:latin typeface="Calibri"/>
                <a:ea typeface="+mn-lt"/>
                <a:cs typeface="+mn-lt"/>
              </a:rPr>
              <a:t> s mora, koji </a:t>
            </a:r>
            <a:r>
              <a:rPr lang="en-US" sz="2000" err="1">
                <a:latin typeface="Calibri"/>
                <a:ea typeface="+mn-lt"/>
                <a:cs typeface="+mn-lt"/>
              </a:rPr>
              <a:t>donosi</a:t>
            </a:r>
            <a:r>
              <a:rPr lang="en-US" sz="2000">
                <a:latin typeface="Calibri"/>
                <a:ea typeface="+mn-lt"/>
                <a:cs typeface="+mn-lt"/>
              </a:rPr>
              <a:t> </a:t>
            </a:r>
            <a:r>
              <a:rPr lang="en-US" sz="2000" err="1">
                <a:latin typeface="Calibri"/>
                <a:ea typeface="+mn-lt"/>
                <a:cs typeface="+mn-lt"/>
              </a:rPr>
              <a:t>vlagu</a:t>
            </a:r>
            <a:r>
              <a:rPr lang="en-US" sz="2000">
                <a:latin typeface="Calibri"/>
                <a:ea typeface="+mn-lt"/>
                <a:cs typeface="+mn-lt"/>
              </a:rPr>
              <a:t>. </a:t>
            </a:r>
            <a:endParaRPr lang="en-US" sz="2000">
              <a:latin typeface="Calibri"/>
              <a:ea typeface="+mn-lt"/>
              <a:cs typeface="Calibri"/>
            </a:endParaRPr>
          </a:p>
          <a:p>
            <a:r>
              <a:rPr lang="en-US" sz="2000" err="1">
                <a:latin typeface="Calibri"/>
                <a:ea typeface="+mn-lt"/>
                <a:cs typeface="+mn-lt"/>
              </a:rPr>
              <a:t>Ružmarin</a:t>
            </a:r>
            <a:r>
              <a:rPr lang="en-US" sz="2000">
                <a:latin typeface="Calibri"/>
                <a:ea typeface="+mn-lt"/>
                <a:cs typeface="+mn-lt"/>
              </a:rPr>
              <a:t> je </a:t>
            </a:r>
            <a:r>
              <a:rPr lang="en-US" sz="2000" err="1">
                <a:latin typeface="Calibri"/>
                <a:ea typeface="+mn-lt"/>
                <a:cs typeface="+mn-lt"/>
              </a:rPr>
              <a:t>grmolika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zimzelena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biljka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igličastih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listova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i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krhkih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svjetloplavih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cvjetova</a:t>
            </a:r>
            <a:r>
              <a:rPr lang="en-US" sz="2000">
                <a:latin typeface="Calibri"/>
                <a:ea typeface="+mn-lt"/>
                <a:cs typeface="+mn-lt"/>
              </a:rPr>
              <a:t>.</a:t>
            </a:r>
            <a:endParaRPr lang="en-US" sz="2000">
              <a:latin typeface="Calibri"/>
              <a:ea typeface="+mn-lt"/>
              <a:cs typeface="Calibri"/>
            </a:endParaRPr>
          </a:p>
          <a:p>
            <a:r>
              <a:rPr lang="en-US" sz="2000">
                <a:latin typeface="Calibri"/>
                <a:ea typeface="+mn-lt"/>
                <a:cs typeface="+mn-lt"/>
              </a:rPr>
              <a:t> </a:t>
            </a:r>
            <a:r>
              <a:rPr lang="en-US" sz="2000" err="1">
                <a:latin typeface="Calibri"/>
                <a:ea typeface="+mn-lt"/>
                <a:cs typeface="+mn-lt"/>
              </a:rPr>
              <a:t>Igličasti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listovi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intenzivnog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su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mirisa</a:t>
            </a:r>
            <a:r>
              <a:rPr lang="en-US" sz="2000">
                <a:latin typeface="Calibri"/>
                <a:ea typeface="+mn-lt"/>
                <a:cs typeface="+mn-lt"/>
              </a:rPr>
              <a:t>, </a:t>
            </a:r>
            <a:r>
              <a:rPr lang="en-US" sz="2000" err="1">
                <a:latin typeface="Calibri"/>
                <a:ea typeface="+mn-lt"/>
                <a:cs typeface="+mn-lt"/>
              </a:rPr>
              <a:t>te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pikntnog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okusa</a:t>
            </a:r>
            <a:r>
              <a:rPr lang="en-US" sz="2000">
                <a:latin typeface="Calibri"/>
                <a:ea typeface="+mn-lt"/>
                <a:cs typeface="+mn-lt"/>
              </a:rPr>
              <a:t>. </a:t>
            </a:r>
            <a:endParaRPr lang="en-US" sz="2000">
              <a:latin typeface="Calibri"/>
              <a:ea typeface="+mn-lt"/>
              <a:cs typeface="Calibri"/>
            </a:endParaRPr>
          </a:p>
          <a:p>
            <a:r>
              <a:rPr lang="en-US" sz="2000" err="1">
                <a:latin typeface="Calibri"/>
                <a:ea typeface="+mn-lt"/>
                <a:cs typeface="+mn-lt"/>
              </a:rPr>
              <a:t>Koristi</a:t>
            </a:r>
            <a:r>
              <a:rPr lang="en-US" sz="2000">
                <a:latin typeface="Calibri"/>
                <a:ea typeface="+mn-lt"/>
                <a:cs typeface="+mn-lt"/>
              </a:rPr>
              <a:t> se za </a:t>
            </a:r>
            <a:r>
              <a:rPr lang="en-US" sz="2000" err="1">
                <a:latin typeface="Calibri"/>
                <a:ea typeface="+mn-lt"/>
                <a:cs typeface="+mn-lt"/>
              </a:rPr>
              <a:t>aromatiziranje</a:t>
            </a:r>
            <a:r>
              <a:rPr lang="en-US" sz="2000">
                <a:latin typeface="Calibri"/>
                <a:ea typeface="+mn-lt"/>
                <a:cs typeface="+mn-lt"/>
              </a:rPr>
              <a:t> </a:t>
            </a:r>
            <a:r>
              <a:rPr lang="en-US" sz="2000" err="1">
                <a:latin typeface="Calibri"/>
                <a:ea typeface="+mn-lt"/>
                <a:cs typeface="+mn-lt"/>
              </a:rPr>
              <a:t>povrća</a:t>
            </a:r>
            <a:r>
              <a:rPr lang="en-US" sz="2000">
                <a:latin typeface="Calibri"/>
                <a:ea typeface="+mn-lt"/>
                <a:cs typeface="+mn-lt"/>
              </a:rPr>
              <a:t> </a:t>
            </a:r>
            <a:r>
              <a:rPr lang="en-US" sz="2000" err="1">
                <a:latin typeface="Calibri"/>
                <a:ea typeface="+mn-lt"/>
                <a:cs typeface="+mn-lt"/>
              </a:rPr>
              <a:t>i</a:t>
            </a:r>
            <a:r>
              <a:rPr lang="en-US" sz="2000">
                <a:latin typeface="Calibri"/>
                <a:ea typeface="+mn-lt"/>
                <a:cs typeface="+mn-lt"/>
              </a:rPr>
              <a:t> </a:t>
            </a:r>
            <a:r>
              <a:rPr lang="en-US" sz="2000" err="1">
                <a:latin typeface="Calibri"/>
                <a:ea typeface="+mn-lt"/>
                <a:cs typeface="+mn-lt"/>
              </a:rPr>
              <a:t>mesnih</a:t>
            </a:r>
            <a:r>
              <a:rPr lang="en-US" sz="2000">
                <a:latin typeface="Calibri"/>
                <a:ea typeface="+mn-lt"/>
                <a:cs typeface="+mn-lt"/>
              </a:rPr>
              <a:t> </a:t>
            </a:r>
            <a:r>
              <a:rPr lang="en-US" sz="2000" err="1">
                <a:latin typeface="Calibri"/>
                <a:ea typeface="+mn-lt"/>
                <a:cs typeface="+mn-lt"/>
              </a:rPr>
              <a:t>jela</a:t>
            </a:r>
            <a:r>
              <a:rPr lang="en-US" sz="2000">
                <a:latin typeface="Calibri"/>
                <a:ea typeface="+mn-lt"/>
                <a:cs typeface="+mn-lt"/>
              </a:rPr>
              <a:t>. </a:t>
            </a:r>
            <a:endParaRPr lang="en-US" sz="2000" baseline="30000">
              <a:latin typeface="Calibri"/>
              <a:ea typeface="+mn-lt"/>
              <a:cs typeface="Calibri"/>
            </a:endParaRPr>
          </a:p>
          <a:p>
            <a:r>
              <a:rPr lang="en-US" sz="2000" err="1">
                <a:latin typeface="Calibri"/>
                <a:ea typeface="+mn-lt"/>
                <a:cs typeface="+mn-lt"/>
              </a:rPr>
              <a:t>Ružmarin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potiče</a:t>
            </a:r>
            <a:r>
              <a:rPr lang="en-US" sz="2000">
                <a:latin typeface="Calibri"/>
                <a:ea typeface="+mn-lt"/>
                <a:cs typeface="+mn-lt"/>
              </a:rPr>
              <a:t> </a:t>
            </a:r>
            <a:r>
              <a:rPr lang="en-US" sz="2000" err="1">
                <a:latin typeface="Calibri"/>
                <a:ea typeface="+mn-lt"/>
                <a:cs typeface="+mn-lt"/>
              </a:rPr>
              <a:t>cirkulaciju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i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tok</a:t>
            </a:r>
            <a:r>
              <a:rPr lang="en-US" sz="2000">
                <a:latin typeface="Calibri"/>
                <a:ea typeface="+mn-lt"/>
                <a:cs typeface="+mn-lt"/>
              </a:rPr>
              <a:t> </a:t>
            </a:r>
            <a:r>
              <a:rPr lang="en-US" sz="2000" err="1">
                <a:latin typeface="Calibri"/>
                <a:ea typeface="+mn-lt"/>
                <a:cs typeface="+mn-lt"/>
              </a:rPr>
              <a:t>krvi</a:t>
            </a:r>
            <a:r>
              <a:rPr lang="en-US" sz="2000">
                <a:latin typeface="Calibri"/>
                <a:ea typeface="+mn-lt"/>
                <a:cs typeface="+mn-lt"/>
              </a:rPr>
              <a:t> </a:t>
            </a:r>
            <a:r>
              <a:rPr lang="en-US" sz="2000" err="1">
                <a:latin typeface="Calibri"/>
                <a:ea typeface="+mn-lt"/>
                <a:cs typeface="+mn-lt"/>
              </a:rPr>
              <a:t>prema</a:t>
            </a:r>
            <a:r>
              <a:rPr lang="en-US" sz="2000">
                <a:latin typeface="Calibri"/>
                <a:ea typeface="+mn-lt"/>
                <a:cs typeface="+mn-lt"/>
              </a:rPr>
              <a:t> </a:t>
            </a:r>
            <a:r>
              <a:rPr lang="en-US" sz="2000" err="1">
                <a:latin typeface="Calibri"/>
                <a:ea typeface="+mn-lt"/>
                <a:cs typeface="+mn-lt"/>
              </a:rPr>
              <a:t>mozgu</a:t>
            </a:r>
            <a:r>
              <a:rPr lang="en-US" sz="2000">
                <a:latin typeface="Calibri"/>
                <a:ea typeface="+mn-lt"/>
                <a:cs typeface="+mn-lt"/>
              </a:rPr>
              <a:t>, </a:t>
            </a:r>
            <a:r>
              <a:rPr lang="en-US" sz="2000" err="1">
                <a:latin typeface="Calibri"/>
                <a:ea typeface="+mn-lt"/>
                <a:cs typeface="+mn-lt"/>
              </a:rPr>
              <a:t>te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na</a:t>
            </a:r>
            <a:r>
              <a:rPr lang="en-US" sz="2000">
                <a:latin typeface="Calibri"/>
                <a:ea typeface="+mn-lt"/>
                <a:cs typeface="+mn-lt"/>
              </a:rPr>
              <a:t> taj </a:t>
            </a:r>
            <a:r>
              <a:rPr lang="en-US" sz="2000" err="1">
                <a:latin typeface="Calibri"/>
                <a:ea typeface="+mn-lt"/>
                <a:cs typeface="+mn-lt"/>
              </a:rPr>
              <a:t>način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poboljšava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koncentraciju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i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liječi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glavobolju</a:t>
            </a:r>
            <a:r>
              <a:rPr lang="en-US" sz="2000">
                <a:latin typeface="Calibri"/>
                <a:ea typeface="+mn-lt"/>
                <a:cs typeface="+mn-lt"/>
              </a:rPr>
              <a:t>. </a:t>
            </a:r>
            <a:endParaRPr lang="en-US" sz="2000" baseline="30000">
              <a:latin typeface="Calibri"/>
              <a:ea typeface="+mn-lt"/>
              <a:cs typeface="Calibri"/>
            </a:endParaRPr>
          </a:p>
          <a:p>
            <a:r>
              <a:rPr lang="en-US" sz="2000" err="1">
                <a:latin typeface="Calibri"/>
                <a:ea typeface="+mn-lt"/>
                <a:cs typeface="+mn-lt"/>
              </a:rPr>
              <a:t>Premda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posvećen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božici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ljepote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i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ljubavi</a:t>
            </a:r>
            <a:r>
              <a:rPr lang="en-US" sz="2000">
                <a:latin typeface="Calibri"/>
                <a:ea typeface="+mn-lt"/>
                <a:cs typeface="+mn-lt"/>
              </a:rPr>
              <a:t> Afroditi, </a:t>
            </a:r>
            <a:r>
              <a:rPr lang="en-US" sz="2000" err="1">
                <a:latin typeface="Calibri"/>
                <a:ea typeface="+mn-lt"/>
                <a:cs typeface="+mn-lt"/>
              </a:rPr>
              <a:t>ružmarin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nije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samo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simbol</a:t>
            </a:r>
            <a:r>
              <a:rPr lang="en-US" sz="2000">
                <a:latin typeface="Calibri"/>
                <a:ea typeface="+mn-lt"/>
                <a:cs typeface="+mn-lt"/>
              </a:rPr>
              <a:t> </a:t>
            </a:r>
            <a:r>
              <a:rPr lang="en-US" sz="2000" err="1">
                <a:latin typeface="Calibri"/>
                <a:ea typeface="+mn-lt"/>
                <a:cs typeface="+mn-lt"/>
              </a:rPr>
              <a:t>ljubavi</a:t>
            </a:r>
            <a:r>
              <a:rPr lang="en-US" sz="2000">
                <a:latin typeface="Calibri"/>
                <a:ea typeface="+mn-lt"/>
                <a:cs typeface="+mn-lt"/>
              </a:rPr>
              <a:t>. </a:t>
            </a:r>
            <a:endParaRPr lang="en-US" sz="2000" baseline="30000">
              <a:latin typeface="Calibri"/>
              <a:ea typeface="+mn-lt"/>
              <a:cs typeface="Calibri"/>
            </a:endParaRPr>
          </a:p>
          <a:p>
            <a:r>
              <a:rPr lang="en-US" sz="2000">
                <a:latin typeface="Calibri"/>
                <a:ea typeface="+mn-lt"/>
                <a:cs typeface="+mn-lt"/>
              </a:rPr>
              <a:t>On je </a:t>
            </a:r>
            <a:r>
              <a:rPr lang="en-US" sz="2000" err="1">
                <a:latin typeface="Calibri"/>
                <a:ea typeface="+mn-lt"/>
                <a:cs typeface="+mn-lt"/>
              </a:rPr>
              <a:t>i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simbol</a:t>
            </a:r>
            <a:r>
              <a:rPr lang="en-US" sz="2000">
                <a:latin typeface="Calibri"/>
                <a:ea typeface="+mn-lt"/>
                <a:cs typeface="+mn-lt"/>
              </a:rPr>
              <a:t> </a:t>
            </a:r>
            <a:r>
              <a:rPr lang="en-US" sz="2000" err="1">
                <a:latin typeface="Calibri"/>
                <a:ea typeface="+mn-lt"/>
                <a:cs typeface="+mn-lt"/>
              </a:rPr>
              <a:t>mudrosti</a:t>
            </a:r>
            <a:r>
              <a:rPr lang="en-US" sz="2000">
                <a:latin typeface="Calibri"/>
                <a:ea typeface="+mn-lt"/>
                <a:cs typeface="+mn-lt"/>
              </a:rPr>
              <a:t> koji </a:t>
            </a:r>
            <a:r>
              <a:rPr lang="en-US" sz="2000" err="1">
                <a:latin typeface="Calibri"/>
                <a:ea typeface="+mn-lt"/>
                <a:cs typeface="+mn-lt"/>
              </a:rPr>
              <a:t>osnažuje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pamćenje</a:t>
            </a:r>
            <a:r>
              <a:rPr lang="en-US" sz="2000">
                <a:latin typeface="Calibri"/>
                <a:ea typeface="+mn-lt"/>
                <a:cs typeface="+mn-lt"/>
              </a:rPr>
              <a:t>.</a:t>
            </a:r>
            <a:endParaRPr lang="en-US" sz="2000" baseline="30000">
              <a:latin typeface="Calibri"/>
              <a:cs typeface="Calibri"/>
            </a:endParaRPr>
          </a:p>
          <a:p>
            <a:r>
              <a:rPr lang="en-US" sz="2000">
                <a:latin typeface="Calibri"/>
                <a:ea typeface="+mn-lt"/>
                <a:cs typeface="+mn-lt"/>
              </a:rPr>
              <a:t>Rod </a:t>
            </a:r>
            <a:r>
              <a:rPr lang="en-US" sz="2000" err="1">
                <a:latin typeface="Calibri"/>
                <a:ea typeface="+mn-lt"/>
                <a:cs typeface="+mn-lt"/>
              </a:rPr>
              <a:t>ružmarina</a:t>
            </a:r>
            <a:r>
              <a:rPr lang="en-US" sz="2000">
                <a:latin typeface="Calibri"/>
                <a:ea typeface="+mn-lt"/>
                <a:cs typeface="+mn-lt"/>
              </a:rPr>
              <a:t> (</a:t>
            </a:r>
            <a:r>
              <a:rPr lang="en-US" sz="2000" i="1">
                <a:latin typeface="Calibri"/>
                <a:ea typeface="+mn-lt"/>
                <a:cs typeface="+mn-lt"/>
              </a:rPr>
              <a:t>Rosmarinus</a:t>
            </a:r>
            <a:r>
              <a:rPr lang="en-US" sz="2000">
                <a:latin typeface="Calibri"/>
                <a:ea typeface="+mn-lt"/>
                <a:cs typeface="+mn-lt"/>
              </a:rPr>
              <a:t>) </a:t>
            </a:r>
            <a:r>
              <a:rPr lang="en-US" sz="2000" err="1">
                <a:latin typeface="Calibri"/>
                <a:ea typeface="+mn-lt"/>
                <a:cs typeface="+mn-lt"/>
              </a:rPr>
              <a:t>više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nije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priznat</a:t>
            </a:r>
            <a:r>
              <a:rPr lang="en-US" sz="2000">
                <a:latin typeface="Calibri"/>
                <a:ea typeface="+mn-lt"/>
                <a:cs typeface="+mn-lt"/>
              </a:rPr>
              <a:t>, </a:t>
            </a:r>
            <a:r>
              <a:rPr lang="en-US" sz="2000" err="1">
                <a:latin typeface="Calibri"/>
                <a:ea typeface="+mn-lt"/>
                <a:cs typeface="+mn-lt"/>
              </a:rPr>
              <a:t>i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danas</a:t>
            </a:r>
            <a:r>
              <a:rPr lang="en-US" sz="2000">
                <a:latin typeface="Calibri"/>
                <a:ea typeface="+mn-lt"/>
                <a:cs typeface="+mn-lt"/>
              </a:rPr>
              <a:t> se </a:t>
            </a:r>
            <a:r>
              <a:rPr lang="en-US" sz="2000" err="1">
                <a:latin typeface="Calibri"/>
                <a:ea typeface="+mn-lt"/>
                <a:cs typeface="+mn-lt"/>
              </a:rPr>
              <a:t>uključuje</a:t>
            </a:r>
            <a:r>
              <a:rPr lang="en-US" sz="2000">
                <a:latin typeface="Calibri"/>
                <a:ea typeface="+mn-lt"/>
                <a:cs typeface="+mn-lt"/>
              </a:rPr>
              <a:t> u rod </a:t>
            </a:r>
            <a:r>
              <a:rPr lang="en-US" sz="2000" err="1">
                <a:latin typeface="Calibri"/>
                <a:ea typeface="+mn-lt"/>
                <a:cs typeface="+mn-lt"/>
              </a:rPr>
              <a:t>kadulja</a:t>
            </a:r>
            <a:r>
              <a:rPr lang="en-US" sz="2000">
                <a:latin typeface="Calibri"/>
                <a:ea typeface="+mn-lt"/>
                <a:cs typeface="+mn-lt"/>
              </a:rPr>
              <a:t> (Salvia).</a:t>
            </a:r>
            <a:endParaRPr lang="en-US" sz="2000" baseline="30000">
              <a:latin typeface="Calibri"/>
              <a:cs typeface="Calibri"/>
            </a:endParaRPr>
          </a:p>
          <a:p>
            <a:endParaRPr 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4940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72DE4C0-EE12-4CAC-98CF-A89349319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9CF03F-5E6E-4B23-89A5-81548BA4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rgbClr val="417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C21177-4F67-85D3-6547-507215FF1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100"/>
              <a:t>Analiza tla I vode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EFB77-EC14-F178-660B-FB7F1C0F1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err="1">
                <a:latin typeface="Calibri"/>
                <a:cs typeface="Calibri"/>
              </a:rPr>
              <a:t>Radili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smo</a:t>
            </a:r>
            <a:r>
              <a:rPr lang="en-US" sz="2400">
                <a:latin typeface="Calibri"/>
                <a:cs typeface="Calibri"/>
              </a:rPr>
              <a:t> </a:t>
            </a:r>
            <a:r>
              <a:rPr lang="en-US" sz="2400" err="1">
                <a:latin typeface="Calibri"/>
                <a:cs typeface="Calibri"/>
              </a:rPr>
              <a:t>analizu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tla</a:t>
            </a:r>
            <a:r>
              <a:rPr lang="en-US" sz="2400">
                <a:latin typeface="Calibri"/>
                <a:cs typeface="Calibri"/>
              </a:rPr>
              <a:t> I </a:t>
            </a:r>
            <a:r>
              <a:rPr lang="en-US" sz="2400" err="1">
                <a:latin typeface="Calibri"/>
                <a:cs typeface="Calibri"/>
              </a:rPr>
              <a:t>vode</a:t>
            </a:r>
            <a:r>
              <a:rPr lang="en-US" sz="2400">
                <a:latin typeface="Calibri"/>
                <a:cs typeface="Calibri"/>
              </a:rPr>
              <a:t> u </a:t>
            </a:r>
            <a:r>
              <a:rPr lang="en-US" sz="2400" err="1">
                <a:latin typeface="Calibri"/>
                <a:cs typeface="Calibri"/>
              </a:rPr>
              <a:t>našem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školskom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vrtu</a:t>
            </a:r>
            <a:r>
              <a:rPr lang="en-US" sz="2400">
                <a:latin typeface="Calibri"/>
                <a:cs typeface="Calibri"/>
              </a:rPr>
              <a:t>.</a:t>
            </a:r>
            <a:endParaRPr lang="en-US" sz="2400">
              <a:latin typeface="The Hand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2400">
                <a:latin typeface="Calibri"/>
                <a:cs typeface="Calibri"/>
              </a:rPr>
              <a:t>Pokus </a:t>
            </a:r>
            <a:r>
              <a:rPr lang="en-US" sz="2400" err="1">
                <a:latin typeface="Calibri"/>
                <a:cs typeface="Calibri"/>
              </a:rPr>
              <a:t>nam</a:t>
            </a:r>
            <a:r>
              <a:rPr lang="en-US" sz="2400">
                <a:latin typeface="Calibri"/>
                <a:cs typeface="Calibri"/>
              </a:rPr>
              <a:t> je </a:t>
            </a:r>
            <a:r>
              <a:rPr lang="en-US" sz="2400" err="1">
                <a:latin typeface="Calibri"/>
                <a:cs typeface="Calibri"/>
              </a:rPr>
              <a:t>pokazao</a:t>
            </a:r>
            <a:r>
              <a:rPr lang="en-US" sz="2400">
                <a:latin typeface="Calibri"/>
                <a:cs typeface="Calibri"/>
              </a:rPr>
              <a:t> da </a:t>
            </a:r>
            <a:r>
              <a:rPr lang="en-US" sz="2400" err="1">
                <a:latin typeface="Calibri"/>
                <a:cs typeface="Calibri"/>
              </a:rPr>
              <a:t>tlo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obiluje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nutrijentima</a:t>
            </a:r>
            <a:r>
              <a:rPr lang="en-US" sz="2400">
                <a:latin typeface="Calibri"/>
                <a:cs typeface="Calibri"/>
              </a:rPr>
              <a:t> koji </a:t>
            </a:r>
            <a:r>
              <a:rPr lang="en-US" sz="2400" err="1">
                <a:latin typeface="Calibri"/>
                <a:cs typeface="Calibri"/>
              </a:rPr>
              <a:t>pogoduju</a:t>
            </a:r>
            <a:r>
              <a:rPr lang="en-US" sz="2400">
                <a:latin typeface="Calibri"/>
                <a:cs typeface="Calibri"/>
              </a:rPr>
              <a:t> za </a:t>
            </a:r>
            <a:r>
              <a:rPr lang="en-US" sz="2400" err="1">
                <a:latin typeface="Calibri"/>
                <a:cs typeface="Calibri"/>
              </a:rPr>
              <a:t>rast</a:t>
            </a:r>
            <a:r>
              <a:rPr lang="en-US" sz="2400">
                <a:latin typeface="Calibri"/>
                <a:cs typeface="Calibri"/>
              </a:rPr>
              <a:t> I </a:t>
            </a:r>
            <a:r>
              <a:rPr lang="en-US" sz="2400" err="1">
                <a:latin typeface="Calibri"/>
                <a:cs typeface="Calibri"/>
              </a:rPr>
              <a:t>razvoj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biljaka</a:t>
            </a:r>
            <a:r>
              <a:rPr lang="en-US" sz="2400">
                <a:latin typeface="Calibri"/>
                <a:cs typeface="Calibri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2400">
                <a:latin typeface="Calibri"/>
                <a:cs typeface="Calibri"/>
              </a:rPr>
              <a:t>U </a:t>
            </a:r>
            <a:r>
              <a:rPr lang="en-US" sz="2400" err="1">
                <a:latin typeface="Calibri"/>
                <a:cs typeface="Calibri"/>
              </a:rPr>
              <a:t>vodi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nema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nitrata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što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pokazuje</a:t>
            </a:r>
            <a:r>
              <a:rPr lang="en-US" sz="2400">
                <a:latin typeface="Calibri"/>
                <a:cs typeface="Calibri"/>
              </a:rPr>
              <a:t> da </a:t>
            </a:r>
            <a:r>
              <a:rPr lang="en-US" sz="2400" err="1">
                <a:latin typeface="Calibri"/>
                <a:cs typeface="Calibri"/>
              </a:rPr>
              <a:t>nema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onečišćenja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vode</a:t>
            </a:r>
            <a:r>
              <a:rPr lang="en-US" sz="2400">
                <a:latin typeface="Calibri"/>
                <a:cs typeface="Calibri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2400">
                <a:latin typeface="Calibri"/>
                <a:cs typeface="Calibri"/>
              </a:rPr>
              <a:t>Ph </a:t>
            </a:r>
            <a:r>
              <a:rPr lang="en-US" sz="2400" err="1">
                <a:latin typeface="Calibri"/>
                <a:cs typeface="Calibri"/>
              </a:rPr>
              <a:t>vrijednost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vode</a:t>
            </a:r>
            <a:r>
              <a:rPr lang="en-US" sz="2400">
                <a:latin typeface="Calibri"/>
                <a:cs typeface="Calibri"/>
              </a:rPr>
              <a:t> je 7 </a:t>
            </a:r>
            <a:r>
              <a:rPr lang="en-US" sz="2400" err="1">
                <a:latin typeface="Calibri"/>
                <a:cs typeface="Calibri"/>
              </a:rPr>
              <a:t>što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također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pokazuje</a:t>
            </a:r>
            <a:r>
              <a:rPr lang="en-US" sz="2400">
                <a:latin typeface="Calibri"/>
                <a:cs typeface="Calibri"/>
              </a:rPr>
              <a:t> da je </a:t>
            </a:r>
            <a:r>
              <a:rPr lang="en-US" sz="2400" err="1">
                <a:latin typeface="Calibri"/>
                <a:cs typeface="Calibri"/>
              </a:rPr>
              <a:t>voda</a:t>
            </a:r>
            <a:r>
              <a:rPr lang="en-US" sz="2400">
                <a:latin typeface="Calibri"/>
                <a:cs typeface="Calibri"/>
              </a:rPr>
              <a:t> u </a:t>
            </a:r>
            <a:r>
              <a:rPr lang="en-US" sz="2400" err="1">
                <a:latin typeface="Calibri"/>
                <a:cs typeface="Calibri"/>
              </a:rPr>
              <a:t>redu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tj</a:t>
            </a:r>
            <a:r>
              <a:rPr lang="en-US" sz="2400">
                <a:latin typeface="Calibri"/>
                <a:cs typeface="Calibri"/>
              </a:rPr>
              <a:t>. </a:t>
            </a:r>
            <a:r>
              <a:rPr lang="en-US" sz="2400" err="1">
                <a:latin typeface="Calibri"/>
                <a:cs typeface="Calibri"/>
              </a:rPr>
              <a:t>čista</a:t>
            </a:r>
            <a:endParaRPr lang="en-US" sz="2400">
              <a:latin typeface="Calibri"/>
              <a:cs typeface="Calibri"/>
            </a:endParaRPr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1BFA8775-1ABE-D3E1-1BBA-FDE5233120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29" r="11962"/>
          <a:stretch/>
        </p:blipFill>
        <p:spPr>
          <a:xfrm>
            <a:off x="20" y="10"/>
            <a:ext cx="4053550" cy="6857989"/>
          </a:xfrm>
          <a:custGeom>
            <a:avLst/>
            <a:gdLst/>
            <a:ahLst/>
            <a:cxnLst/>
            <a:rect l="l" t="t" r="r" b="b"/>
            <a:pathLst>
              <a:path w="4053570" h="6857999">
                <a:moveTo>
                  <a:pt x="0" y="0"/>
                </a:moveTo>
                <a:lnTo>
                  <a:pt x="4022851" y="0"/>
                </a:lnTo>
                <a:lnTo>
                  <a:pt x="4023684" y="7069"/>
                </a:lnTo>
                <a:cubicBezTo>
                  <a:pt x="4038634" y="90834"/>
                  <a:pt x="4036100" y="175741"/>
                  <a:pt x="4040154" y="260014"/>
                </a:cubicBezTo>
                <a:cubicBezTo>
                  <a:pt x="4044969" y="363071"/>
                  <a:pt x="4038888" y="466508"/>
                  <a:pt x="4036607" y="569818"/>
                </a:cubicBezTo>
                <a:cubicBezTo>
                  <a:pt x="4034833" y="657771"/>
                  <a:pt x="4026091" y="745598"/>
                  <a:pt x="4028752" y="833678"/>
                </a:cubicBezTo>
                <a:cubicBezTo>
                  <a:pt x="4028942" y="836724"/>
                  <a:pt x="4028942" y="839770"/>
                  <a:pt x="4028752" y="842816"/>
                </a:cubicBezTo>
                <a:cubicBezTo>
                  <a:pt x="4020643" y="939653"/>
                  <a:pt x="4020643" y="1036998"/>
                  <a:pt x="4028752" y="1133836"/>
                </a:cubicBezTo>
                <a:cubicBezTo>
                  <a:pt x="4031324" y="1174144"/>
                  <a:pt x="4030602" y="1214593"/>
                  <a:pt x="4026598" y="1254787"/>
                </a:cubicBezTo>
                <a:cubicBezTo>
                  <a:pt x="4022797" y="1305935"/>
                  <a:pt x="4010634" y="1357844"/>
                  <a:pt x="4019376" y="1408610"/>
                </a:cubicBezTo>
                <a:cubicBezTo>
                  <a:pt x="4025065" y="1450430"/>
                  <a:pt x="4028194" y="1492566"/>
                  <a:pt x="4028752" y="1534766"/>
                </a:cubicBezTo>
                <a:cubicBezTo>
                  <a:pt x="4033186" y="1629192"/>
                  <a:pt x="4029005" y="1724125"/>
                  <a:pt x="4027358" y="1818805"/>
                </a:cubicBezTo>
                <a:cubicBezTo>
                  <a:pt x="4025584" y="1929096"/>
                  <a:pt x="4028372" y="2039387"/>
                  <a:pt x="4019503" y="2149804"/>
                </a:cubicBezTo>
                <a:cubicBezTo>
                  <a:pt x="4014625" y="2239001"/>
                  <a:pt x="4014625" y="2328401"/>
                  <a:pt x="4019503" y="2417598"/>
                </a:cubicBezTo>
                <a:cubicBezTo>
                  <a:pt x="4021910" y="2499333"/>
                  <a:pt x="4034200" y="2580306"/>
                  <a:pt x="4032173" y="2662929"/>
                </a:cubicBezTo>
                <a:cubicBezTo>
                  <a:pt x="4029765" y="2759258"/>
                  <a:pt x="4018363" y="2855334"/>
                  <a:pt x="4021910" y="2951918"/>
                </a:cubicBezTo>
                <a:cubicBezTo>
                  <a:pt x="4023557" y="2997989"/>
                  <a:pt x="4023684" y="3044060"/>
                  <a:pt x="4024571" y="3090130"/>
                </a:cubicBezTo>
                <a:cubicBezTo>
                  <a:pt x="4025711" y="3145593"/>
                  <a:pt x="4035720" y="3200928"/>
                  <a:pt x="4030145" y="3256264"/>
                </a:cubicBezTo>
                <a:cubicBezTo>
                  <a:pt x="4020897" y="3348533"/>
                  <a:pt x="3996951" y="3439278"/>
                  <a:pt x="4011901" y="3533831"/>
                </a:cubicBezTo>
                <a:cubicBezTo>
                  <a:pt x="4020136" y="3585867"/>
                  <a:pt x="4029385" y="3638030"/>
                  <a:pt x="4034200" y="3690573"/>
                </a:cubicBezTo>
                <a:cubicBezTo>
                  <a:pt x="4038381" y="3737532"/>
                  <a:pt x="4048896" y="3785253"/>
                  <a:pt x="4040914" y="3831958"/>
                </a:cubicBezTo>
                <a:cubicBezTo>
                  <a:pt x="4034073" y="3871937"/>
                  <a:pt x="4037620" y="3911916"/>
                  <a:pt x="4032299" y="3951895"/>
                </a:cubicBezTo>
                <a:cubicBezTo>
                  <a:pt x="4025331" y="4004311"/>
                  <a:pt x="4021657" y="4057616"/>
                  <a:pt x="4016336" y="4110414"/>
                </a:cubicBezTo>
                <a:cubicBezTo>
                  <a:pt x="4011648" y="4158261"/>
                  <a:pt x="4007974" y="4205982"/>
                  <a:pt x="4020643" y="4250911"/>
                </a:cubicBezTo>
                <a:cubicBezTo>
                  <a:pt x="4051684" y="4363994"/>
                  <a:pt x="4034707" y="4476442"/>
                  <a:pt x="4023051" y="4588763"/>
                </a:cubicBezTo>
                <a:cubicBezTo>
                  <a:pt x="4017349" y="4643337"/>
                  <a:pt x="4008987" y="4701084"/>
                  <a:pt x="4021657" y="4751090"/>
                </a:cubicBezTo>
                <a:cubicBezTo>
                  <a:pt x="4044969" y="4839804"/>
                  <a:pt x="4026725" y="4924077"/>
                  <a:pt x="4016589" y="5009238"/>
                </a:cubicBezTo>
                <a:cubicBezTo>
                  <a:pt x="4004363" y="5092546"/>
                  <a:pt x="4006124" y="5177301"/>
                  <a:pt x="4021784" y="5260026"/>
                </a:cubicBezTo>
                <a:cubicBezTo>
                  <a:pt x="4034200" y="5318407"/>
                  <a:pt x="4034200" y="5377804"/>
                  <a:pt x="4035720" y="5436566"/>
                </a:cubicBezTo>
                <a:cubicBezTo>
                  <a:pt x="4036607" y="5473373"/>
                  <a:pt x="4023051" y="5510813"/>
                  <a:pt x="4014055" y="5547492"/>
                </a:cubicBezTo>
                <a:cubicBezTo>
                  <a:pt x="3997965" y="5613743"/>
                  <a:pt x="3992137" y="5681008"/>
                  <a:pt x="4014055" y="5745609"/>
                </a:cubicBezTo>
                <a:cubicBezTo>
                  <a:pt x="4044589" y="5835085"/>
                  <a:pt x="4062073" y="5924561"/>
                  <a:pt x="4049403" y="6019242"/>
                </a:cubicBezTo>
                <a:cubicBezTo>
                  <a:pt x="4042055" y="6077623"/>
                  <a:pt x="4040408" y="6137274"/>
                  <a:pt x="4029385" y="6194894"/>
                </a:cubicBezTo>
                <a:cubicBezTo>
                  <a:pt x="4011268" y="6290463"/>
                  <a:pt x="4017729" y="6385396"/>
                  <a:pt x="4032173" y="6479568"/>
                </a:cubicBezTo>
                <a:cubicBezTo>
                  <a:pt x="4042321" y="6558257"/>
                  <a:pt x="4043423" y="6637846"/>
                  <a:pt x="4035467" y="6716775"/>
                </a:cubicBezTo>
                <a:lnTo>
                  <a:pt x="4025707" y="6857999"/>
                </a:lnTo>
                <a:lnTo>
                  <a:pt x="0" y="685799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0679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745F31-1206-BF47-92B6-3C6C43537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13" y="653570"/>
            <a:ext cx="3844979" cy="355913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 err="1"/>
              <a:t>Rezultati</a:t>
            </a:r>
            <a:r>
              <a:rPr lang="en-US" sz="5800"/>
              <a:t> </a:t>
            </a:r>
            <a:r>
              <a:rPr lang="en-US" sz="5800" err="1"/>
              <a:t>analize</a:t>
            </a:r>
            <a:r>
              <a:rPr lang="en-US" sz="5800"/>
              <a:t> </a:t>
            </a:r>
            <a:r>
              <a:rPr lang="en-US" sz="5800" err="1"/>
              <a:t>tla</a:t>
            </a:r>
            <a:endParaRPr lang="en-US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3E7D893-06C4-7558-44A5-F0009CC5A2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4443728"/>
              </p:ext>
            </p:extLst>
          </p:nvPr>
        </p:nvGraphicFramePr>
        <p:xfrm>
          <a:off x="4787660" y="661358"/>
          <a:ext cx="6666969" cy="5333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2323">
                  <a:extLst>
                    <a:ext uri="{9D8B030D-6E8A-4147-A177-3AD203B41FA5}">
                      <a16:colId xmlns:a16="http://schemas.microsoft.com/office/drawing/2014/main" val="2370295246"/>
                    </a:ext>
                  </a:extLst>
                </a:gridCol>
                <a:gridCol w="2222323">
                  <a:extLst>
                    <a:ext uri="{9D8B030D-6E8A-4147-A177-3AD203B41FA5}">
                      <a16:colId xmlns:a16="http://schemas.microsoft.com/office/drawing/2014/main" val="3517148192"/>
                    </a:ext>
                  </a:extLst>
                </a:gridCol>
                <a:gridCol w="2222323">
                  <a:extLst>
                    <a:ext uri="{9D8B030D-6E8A-4147-A177-3AD203B41FA5}">
                      <a16:colId xmlns:a16="http://schemas.microsoft.com/office/drawing/2014/main" val="3437908995"/>
                    </a:ext>
                  </a:extLst>
                </a:gridCol>
              </a:tblGrid>
              <a:tr h="1044336">
                <a:tc>
                  <a:txBody>
                    <a:bodyPr/>
                    <a:lstStyle/>
                    <a:p>
                      <a:r>
                        <a:rPr lang="en-US" sz="3300" err="1">
                          <a:latin typeface="Calibri"/>
                        </a:rPr>
                        <a:t>Nitriti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en-US" sz="3300">
                          <a:latin typeface="Calibri"/>
                        </a:rPr>
                        <a:t>NO2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en-US" sz="3300">
                          <a:latin typeface="Calibri"/>
                        </a:rPr>
                        <a:t>0,1 mg/l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2399924841"/>
                  </a:ext>
                </a:extLst>
              </a:tr>
              <a:tr h="1044336">
                <a:tc>
                  <a:txBody>
                    <a:bodyPr/>
                    <a:lstStyle/>
                    <a:p>
                      <a:r>
                        <a:rPr lang="en-US" sz="3300" err="1">
                          <a:latin typeface="Calibri"/>
                        </a:rPr>
                        <a:t>Amonijak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en-US" sz="3300">
                          <a:latin typeface="Calibri"/>
                        </a:rPr>
                        <a:t>NH4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en-US" sz="3300">
                          <a:latin typeface="Calibri"/>
                        </a:rPr>
                        <a:t>0.2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1446695919"/>
                  </a:ext>
                </a:extLst>
              </a:tr>
              <a:tr h="1044336">
                <a:tc>
                  <a:txBody>
                    <a:bodyPr/>
                    <a:lstStyle/>
                    <a:p>
                      <a:r>
                        <a:rPr lang="en-US" sz="3300" err="1">
                          <a:latin typeface="Calibri"/>
                        </a:rPr>
                        <a:t>Nitrat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en-US" sz="3300">
                          <a:latin typeface="Calibri"/>
                        </a:rPr>
                        <a:t>NO3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en-US" sz="3300">
                          <a:latin typeface="Calibri"/>
                        </a:rPr>
                        <a:t>25mg/l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1600545121"/>
                  </a:ext>
                </a:extLst>
              </a:tr>
              <a:tr h="1061458">
                <a:tc>
                  <a:txBody>
                    <a:bodyPr/>
                    <a:lstStyle/>
                    <a:p>
                      <a:r>
                        <a:rPr lang="en-US" sz="3300">
                          <a:latin typeface="Calibri"/>
                        </a:rPr>
                        <a:t>PH </a:t>
                      </a:r>
                      <a:r>
                        <a:rPr lang="en-US" sz="3300" err="1">
                          <a:latin typeface="Calibri"/>
                        </a:rPr>
                        <a:t>vrijednost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en-US" sz="3300" err="1">
                          <a:latin typeface="Calibri"/>
                        </a:rPr>
                        <a:t>ph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en-US" sz="3300">
                          <a:latin typeface="Calibri"/>
                        </a:rPr>
                        <a:t>7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2411458930"/>
                  </a:ext>
                </a:extLst>
              </a:tr>
              <a:tr h="1027217">
                <a:tc>
                  <a:txBody>
                    <a:bodyPr/>
                    <a:lstStyle/>
                    <a:p>
                      <a:r>
                        <a:rPr lang="en-US" sz="3300" err="1">
                          <a:latin typeface="Calibri"/>
                        </a:rPr>
                        <a:t>Fosfat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en-US" sz="3300">
                          <a:latin typeface="Calibri"/>
                        </a:rPr>
                        <a:t>PO4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en-US" sz="3300">
                          <a:latin typeface="Calibri"/>
                        </a:rPr>
                        <a:t>1,2mg/l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306825186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A0EF3FB-5CD3-9B17-CAAE-38B891FCB621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14239968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SketchyVTI</vt:lpstr>
      <vt:lpstr>MEDITERANSKI VRT</vt:lpstr>
      <vt:lpstr>Karakteristike mediteranskog vrta</vt:lpstr>
      <vt:lpstr>Biljke </vt:lpstr>
      <vt:lpstr>Lavanda</vt:lpstr>
      <vt:lpstr>Maslina</vt:lpstr>
      <vt:lpstr>Maslinovo ulje</vt:lpstr>
      <vt:lpstr>Ružmarin</vt:lpstr>
      <vt:lpstr>Analiza tla I vode</vt:lpstr>
      <vt:lpstr>Rezultati analize tla</vt:lpstr>
      <vt:lpstr>Rezultati analize vode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5</cp:revision>
  <dcterms:created xsi:type="dcterms:W3CDTF">2022-03-27T12:24:08Z</dcterms:created>
  <dcterms:modified xsi:type="dcterms:W3CDTF">2022-03-28T13:10:07Z</dcterms:modified>
</cp:coreProperties>
</file>