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70"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8" autoAdjust="0"/>
    <p:restoredTop sz="94660"/>
  </p:normalViewPr>
  <p:slideViewPr>
    <p:cSldViewPr snapToGrid="0">
      <p:cViewPr varScale="1">
        <p:scale>
          <a:sx n="80" d="100"/>
          <a:sy n="80" d="100"/>
        </p:scale>
        <p:origin x="7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25223-3A33-419F-B962-EB79A9746E2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5C2BD83-71ED-4A9F-B397-3C9941748C59}">
      <dgm:prSet custT="1"/>
      <dgm:spPr/>
      <dgm:t>
        <a:bodyPr/>
        <a:lstStyle/>
        <a:p>
          <a:pPr algn="ctr"/>
          <a:r>
            <a:rPr lang="hr-HR" sz="3200" b="1" i="1" dirty="0">
              <a:solidFill>
                <a:schemeClr val="bg2">
                  <a:lumMod val="50000"/>
                </a:schemeClr>
              </a:solidFill>
            </a:rPr>
            <a:t>S I V I    V U K </a:t>
          </a:r>
          <a:endParaRPr lang="en-US" sz="3200" dirty="0">
            <a:solidFill>
              <a:schemeClr val="bg2">
                <a:lumMod val="50000"/>
              </a:schemeClr>
            </a:solidFill>
          </a:endParaRPr>
        </a:p>
      </dgm:t>
    </dgm:pt>
    <dgm:pt modelId="{D33EA389-C156-49FF-87D0-CEE7D1A78685}" type="parTrans" cxnId="{76729DB6-F38E-4E40-B8F2-6F63A2CBD5E2}">
      <dgm:prSet/>
      <dgm:spPr/>
      <dgm:t>
        <a:bodyPr/>
        <a:lstStyle/>
        <a:p>
          <a:endParaRPr lang="en-US"/>
        </a:p>
      </dgm:t>
    </dgm:pt>
    <dgm:pt modelId="{9F841681-2CB1-4F70-BE2E-12F1AE0FF320}" type="sibTrans" cxnId="{76729DB6-F38E-4E40-B8F2-6F63A2CBD5E2}">
      <dgm:prSet/>
      <dgm:spPr/>
      <dgm:t>
        <a:bodyPr/>
        <a:lstStyle/>
        <a:p>
          <a:endParaRPr lang="en-US"/>
        </a:p>
      </dgm:t>
    </dgm:pt>
    <dgm:pt modelId="{5B175D6F-6638-4461-AF21-AF2CCB73A50E}">
      <dgm:prSet custT="1"/>
      <dgm:spPr/>
      <dgm:t>
        <a:bodyPr/>
        <a:lstStyle/>
        <a:p>
          <a:r>
            <a:rPr lang="hr-HR" sz="2400" dirty="0"/>
            <a:t>- nedodirljivi vladar čopora. Vrsta koje se bojimo, ali i kojoj se divimo</a:t>
          </a:r>
          <a:r>
            <a:rPr lang="hr-HR" sz="2200" dirty="0"/>
            <a:t>.</a:t>
          </a:r>
          <a:endParaRPr lang="en-US" sz="2200" dirty="0"/>
        </a:p>
      </dgm:t>
    </dgm:pt>
    <dgm:pt modelId="{CC6D9643-824A-4758-AA2E-A451E6801F90}" type="parTrans" cxnId="{3F44FBAF-3DF7-48E1-8E01-572FD67F71CD}">
      <dgm:prSet/>
      <dgm:spPr/>
      <dgm:t>
        <a:bodyPr/>
        <a:lstStyle/>
        <a:p>
          <a:endParaRPr lang="en-US"/>
        </a:p>
      </dgm:t>
    </dgm:pt>
    <dgm:pt modelId="{3CD1A633-0E36-404B-88B6-D927ECE3C6E3}" type="sibTrans" cxnId="{3F44FBAF-3DF7-48E1-8E01-572FD67F71CD}">
      <dgm:prSet/>
      <dgm:spPr/>
      <dgm:t>
        <a:bodyPr/>
        <a:lstStyle/>
        <a:p>
          <a:endParaRPr lang="en-US"/>
        </a:p>
      </dgm:t>
    </dgm:pt>
    <dgm:pt modelId="{3047D2AC-13CB-4304-A402-54D4DBCD86A0}">
      <dgm:prSet custT="1"/>
      <dgm:spPr/>
      <dgm:t>
        <a:bodyPr/>
        <a:lstStyle/>
        <a:p>
          <a:r>
            <a:rPr lang="hr-HR" sz="2200" dirty="0"/>
            <a:t>- </a:t>
          </a:r>
          <a:r>
            <a:rPr lang="hr-HR" sz="2400" dirty="0"/>
            <a:t>nekoć bio najbrojniji sisavac na planeti i moglo ga se naći na svakom kontinentu</a:t>
          </a:r>
          <a:endParaRPr lang="en-US" sz="2400" dirty="0"/>
        </a:p>
      </dgm:t>
    </dgm:pt>
    <dgm:pt modelId="{F6668AE9-E3FF-4356-A6AE-8F1AA95AA519}" type="parTrans" cxnId="{5395CF24-1A07-4D21-879A-598188BD56EE}">
      <dgm:prSet/>
      <dgm:spPr/>
      <dgm:t>
        <a:bodyPr/>
        <a:lstStyle/>
        <a:p>
          <a:endParaRPr lang="en-US"/>
        </a:p>
      </dgm:t>
    </dgm:pt>
    <dgm:pt modelId="{5231AC28-29D7-4CAE-B658-04E4EAD6E495}" type="sibTrans" cxnId="{5395CF24-1A07-4D21-879A-598188BD56EE}">
      <dgm:prSet/>
      <dgm:spPr/>
      <dgm:t>
        <a:bodyPr/>
        <a:lstStyle/>
        <a:p>
          <a:endParaRPr lang="en-US"/>
        </a:p>
      </dgm:t>
    </dgm:pt>
    <dgm:pt modelId="{F28EC7CE-7528-490D-A5C3-CF0E3F1A302A}">
      <dgm:prSet custT="1"/>
      <dgm:spPr/>
      <dgm:t>
        <a:bodyPr/>
        <a:lstStyle/>
        <a:p>
          <a:r>
            <a:rPr lang="hr-HR" sz="2300" dirty="0"/>
            <a:t>- </a:t>
          </a:r>
          <a:r>
            <a:rPr lang="hr-HR" sz="2400" dirty="0"/>
            <a:t>danas strogo zaštićena životinja </a:t>
          </a:r>
          <a:endParaRPr lang="en-US" sz="2400" dirty="0"/>
        </a:p>
      </dgm:t>
    </dgm:pt>
    <dgm:pt modelId="{BE0045B7-6FA0-49A3-955F-68C075A50BB5}" type="parTrans" cxnId="{2679A5E4-9614-4268-B495-BBD64297440A}">
      <dgm:prSet/>
      <dgm:spPr/>
      <dgm:t>
        <a:bodyPr/>
        <a:lstStyle/>
        <a:p>
          <a:endParaRPr lang="en-US"/>
        </a:p>
      </dgm:t>
    </dgm:pt>
    <dgm:pt modelId="{6B5A58A8-C6E5-4079-9380-B165EFC71472}" type="sibTrans" cxnId="{2679A5E4-9614-4268-B495-BBD64297440A}">
      <dgm:prSet/>
      <dgm:spPr/>
      <dgm:t>
        <a:bodyPr/>
        <a:lstStyle/>
        <a:p>
          <a:endParaRPr lang="en-US"/>
        </a:p>
      </dgm:t>
    </dgm:pt>
    <dgm:pt modelId="{FB9E97C1-F57F-4A1F-8EEB-11F0EEBF7899}">
      <dgm:prSet custT="1"/>
      <dgm:spPr/>
      <dgm:t>
        <a:bodyPr/>
        <a:lstStyle/>
        <a:p>
          <a:r>
            <a:rPr lang="hr-HR" sz="2300" dirty="0"/>
            <a:t>- </a:t>
          </a:r>
          <a:r>
            <a:rPr lang="hr-HR" sz="2400" dirty="0"/>
            <a:t>vučji čopor sličan je ljudskoj obitelji. U njemu se nalaze roditelji i njihovi potomci.</a:t>
          </a:r>
          <a:endParaRPr lang="en-US" sz="2400" dirty="0"/>
        </a:p>
      </dgm:t>
    </dgm:pt>
    <dgm:pt modelId="{0D49EA5C-E0DB-4AD8-A3F5-379DE60A4CB4}" type="parTrans" cxnId="{184BFF36-B9EB-4BA2-B3C9-7EE35BB62E3E}">
      <dgm:prSet/>
      <dgm:spPr/>
      <dgm:t>
        <a:bodyPr/>
        <a:lstStyle/>
        <a:p>
          <a:endParaRPr lang="en-US"/>
        </a:p>
      </dgm:t>
    </dgm:pt>
    <dgm:pt modelId="{FAFB3ED7-02D2-4DE5-9A51-83E8B7994B7C}" type="sibTrans" cxnId="{184BFF36-B9EB-4BA2-B3C9-7EE35BB62E3E}">
      <dgm:prSet/>
      <dgm:spPr/>
      <dgm:t>
        <a:bodyPr/>
        <a:lstStyle/>
        <a:p>
          <a:endParaRPr lang="en-US"/>
        </a:p>
      </dgm:t>
    </dgm:pt>
    <dgm:pt modelId="{9A3C563D-3090-4A1E-8BAA-54503B2449F1}" type="pres">
      <dgm:prSet presAssocID="{FE425223-3A33-419F-B962-EB79A9746E2C}" presName="vert0" presStyleCnt="0">
        <dgm:presLayoutVars>
          <dgm:dir/>
          <dgm:animOne val="branch"/>
          <dgm:animLvl val="lvl"/>
        </dgm:presLayoutVars>
      </dgm:prSet>
      <dgm:spPr/>
    </dgm:pt>
    <dgm:pt modelId="{AE21AC6D-CEBA-4B6B-89D1-2F313C591759}" type="pres">
      <dgm:prSet presAssocID="{05C2BD83-71ED-4A9F-B397-3C9941748C59}" presName="thickLine" presStyleLbl="alignNode1" presStyleIdx="0" presStyleCnt="5"/>
      <dgm:spPr/>
    </dgm:pt>
    <dgm:pt modelId="{FBB5F6A7-6768-41E9-AF0F-A2EF092CA13D}" type="pres">
      <dgm:prSet presAssocID="{05C2BD83-71ED-4A9F-B397-3C9941748C59}" presName="horz1" presStyleCnt="0"/>
      <dgm:spPr/>
    </dgm:pt>
    <dgm:pt modelId="{3C4D4647-724E-417A-A1EF-51AB15C871F0}" type="pres">
      <dgm:prSet presAssocID="{05C2BD83-71ED-4A9F-B397-3C9941748C59}" presName="tx1" presStyleLbl="revTx" presStyleIdx="0" presStyleCnt="5"/>
      <dgm:spPr/>
    </dgm:pt>
    <dgm:pt modelId="{EE7A2EAF-4DB5-4682-A139-697287BCA648}" type="pres">
      <dgm:prSet presAssocID="{05C2BD83-71ED-4A9F-B397-3C9941748C59}" presName="vert1" presStyleCnt="0"/>
      <dgm:spPr/>
    </dgm:pt>
    <dgm:pt modelId="{220FFCC8-28FC-43CA-B713-D78812F4A87B}" type="pres">
      <dgm:prSet presAssocID="{5B175D6F-6638-4461-AF21-AF2CCB73A50E}" presName="thickLine" presStyleLbl="alignNode1" presStyleIdx="1" presStyleCnt="5"/>
      <dgm:spPr/>
    </dgm:pt>
    <dgm:pt modelId="{E14AF0F5-0244-4117-BD6A-5242ECF7A600}" type="pres">
      <dgm:prSet presAssocID="{5B175D6F-6638-4461-AF21-AF2CCB73A50E}" presName="horz1" presStyleCnt="0"/>
      <dgm:spPr/>
    </dgm:pt>
    <dgm:pt modelId="{159520C9-90A2-477D-9E5A-12442D412571}" type="pres">
      <dgm:prSet presAssocID="{5B175D6F-6638-4461-AF21-AF2CCB73A50E}" presName="tx1" presStyleLbl="revTx" presStyleIdx="1" presStyleCnt="5"/>
      <dgm:spPr/>
    </dgm:pt>
    <dgm:pt modelId="{354C5410-8849-4D72-B1A4-7785A4F9360B}" type="pres">
      <dgm:prSet presAssocID="{5B175D6F-6638-4461-AF21-AF2CCB73A50E}" presName="vert1" presStyleCnt="0"/>
      <dgm:spPr/>
    </dgm:pt>
    <dgm:pt modelId="{BD1FB23C-DC3B-46F7-9720-F7D0DDC19E40}" type="pres">
      <dgm:prSet presAssocID="{3047D2AC-13CB-4304-A402-54D4DBCD86A0}" presName="thickLine" presStyleLbl="alignNode1" presStyleIdx="2" presStyleCnt="5"/>
      <dgm:spPr/>
    </dgm:pt>
    <dgm:pt modelId="{245A81C3-2016-4349-8AAF-959C6BEF1BCE}" type="pres">
      <dgm:prSet presAssocID="{3047D2AC-13CB-4304-A402-54D4DBCD86A0}" presName="horz1" presStyleCnt="0"/>
      <dgm:spPr/>
    </dgm:pt>
    <dgm:pt modelId="{88510515-1786-4DED-A788-C836709012E0}" type="pres">
      <dgm:prSet presAssocID="{3047D2AC-13CB-4304-A402-54D4DBCD86A0}" presName="tx1" presStyleLbl="revTx" presStyleIdx="2" presStyleCnt="5"/>
      <dgm:spPr/>
    </dgm:pt>
    <dgm:pt modelId="{E71E0CCD-6060-45E4-8331-A73825295498}" type="pres">
      <dgm:prSet presAssocID="{3047D2AC-13CB-4304-A402-54D4DBCD86A0}" presName="vert1" presStyleCnt="0"/>
      <dgm:spPr/>
    </dgm:pt>
    <dgm:pt modelId="{45A2AC3D-478E-46DD-9521-156E405D9F56}" type="pres">
      <dgm:prSet presAssocID="{F28EC7CE-7528-490D-A5C3-CF0E3F1A302A}" presName="thickLine" presStyleLbl="alignNode1" presStyleIdx="3" presStyleCnt="5"/>
      <dgm:spPr/>
    </dgm:pt>
    <dgm:pt modelId="{7B90DFEF-14D1-4AB2-8D35-29E7194AA2FC}" type="pres">
      <dgm:prSet presAssocID="{F28EC7CE-7528-490D-A5C3-CF0E3F1A302A}" presName="horz1" presStyleCnt="0"/>
      <dgm:spPr/>
    </dgm:pt>
    <dgm:pt modelId="{1EF7AD3D-CDDD-4C71-85C1-71BA84B53954}" type="pres">
      <dgm:prSet presAssocID="{F28EC7CE-7528-490D-A5C3-CF0E3F1A302A}" presName="tx1" presStyleLbl="revTx" presStyleIdx="3" presStyleCnt="5"/>
      <dgm:spPr/>
    </dgm:pt>
    <dgm:pt modelId="{5A776938-E8C0-4ED4-A061-5EB8DDB11BF6}" type="pres">
      <dgm:prSet presAssocID="{F28EC7CE-7528-490D-A5C3-CF0E3F1A302A}" presName="vert1" presStyleCnt="0"/>
      <dgm:spPr/>
    </dgm:pt>
    <dgm:pt modelId="{2346F728-86FF-4680-9468-B0149AC06C36}" type="pres">
      <dgm:prSet presAssocID="{FB9E97C1-F57F-4A1F-8EEB-11F0EEBF7899}" presName="thickLine" presStyleLbl="alignNode1" presStyleIdx="4" presStyleCnt="5"/>
      <dgm:spPr/>
    </dgm:pt>
    <dgm:pt modelId="{115FA8DE-59F5-4D2A-8792-97E0F09247F2}" type="pres">
      <dgm:prSet presAssocID="{FB9E97C1-F57F-4A1F-8EEB-11F0EEBF7899}" presName="horz1" presStyleCnt="0"/>
      <dgm:spPr/>
    </dgm:pt>
    <dgm:pt modelId="{D8573D36-9A65-44AB-86D4-B6C629E28A70}" type="pres">
      <dgm:prSet presAssocID="{FB9E97C1-F57F-4A1F-8EEB-11F0EEBF7899}" presName="tx1" presStyleLbl="revTx" presStyleIdx="4" presStyleCnt="5"/>
      <dgm:spPr/>
    </dgm:pt>
    <dgm:pt modelId="{DE934C1A-E6B5-4530-920F-363F4A26FE95}" type="pres">
      <dgm:prSet presAssocID="{FB9E97C1-F57F-4A1F-8EEB-11F0EEBF7899}" presName="vert1" presStyleCnt="0"/>
      <dgm:spPr/>
    </dgm:pt>
  </dgm:ptLst>
  <dgm:cxnLst>
    <dgm:cxn modelId="{5395CF24-1A07-4D21-879A-598188BD56EE}" srcId="{FE425223-3A33-419F-B962-EB79A9746E2C}" destId="{3047D2AC-13CB-4304-A402-54D4DBCD86A0}" srcOrd="2" destOrd="0" parTransId="{F6668AE9-E3FF-4356-A6AE-8F1AA95AA519}" sibTransId="{5231AC28-29D7-4CAE-B658-04E4EAD6E495}"/>
    <dgm:cxn modelId="{184BFF36-B9EB-4BA2-B3C9-7EE35BB62E3E}" srcId="{FE425223-3A33-419F-B962-EB79A9746E2C}" destId="{FB9E97C1-F57F-4A1F-8EEB-11F0EEBF7899}" srcOrd="4" destOrd="0" parTransId="{0D49EA5C-E0DB-4AD8-A3F5-379DE60A4CB4}" sibTransId="{FAFB3ED7-02D2-4DE5-9A51-83E8B7994B7C}"/>
    <dgm:cxn modelId="{6B57036B-38E4-4B4B-A261-ADFB8FAFC99D}" type="presOf" srcId="{5B175D6F-6638-4461-AF21-AF2CCB73A50E}" destId="{159520C9-90A2-477D-9E5A-12442D412571}" srcOrd="0" destOrd="0" presId="urn:microsoft.com/office/officeart/2008/layout/LinedList"/>
    <dgm:cxn modelId="{0B2CCC6D-9962-48CF-A9B9-B5A0DAD74FCD}" type="presOf" srcId="{05C2BD83-71ED-4A9F-B397-3C9941748C59}" destId="{3C4D4647-724E-417A-A1EF-51AB15C871F0}" srcOrd="0" destOrd="0" presId="urn:microsoft.com/office/officeart/2008/layout/LinedList"/>
    <dgm:cxn modelId="{53FCB870-64D5-4AA0-A460-678DAAC5A5CA}" type="presOf" srcId="{3047D2AC-13CB-4304-A402-54D4DBCD86A0}" destId="{88510515-1786-4DED-A788-C836709012E0}" srcOrd="0" destOrd="0" presId="urn:microsoft.com/office/officeart/2008/layout/LinedList"/>
    <dgm:cxn modelId="{D9CEEE7E-8716-4E66-9109-5609523F8C4F}" type="presOf" srcId="{FB9E97C1-F57F-4A1F-8EEB-11F0EEBF7899}" destId="{D8573D36-9A65-44AB-86D4-B6C629E28A70}" srcOrd="0" destOrd="0" presId="urn:microsoft.com/office/officeart/2008/layout/LinedList"/>
    <dgm:cxn modelId="{E371368D-82B8-4AF8-83E3-B34EB79656B6}" type="presOf" srcId="{F28EC7CE-7528-490D-A5C3-CF0E3F1A302A}" destId="{1EF7AD3D-CDDD-4C71-85C1-71BA84B53954}" srcOrd="0" destOrd="0" presId="urn:microsoft.com/office/officeart/2008/layout/LinedList"/>
    <dgm:cxn modelId="{3F44FBAF-3DF7-48E1-8E01-572FD67F71CD}" srcId="{FE425223-3A33-419F-B962-EB79A9746E2C}" destId="{5B175D6F-6638-4461-AF21-AF2CCB73A50E}" srcOrd="1" destOrd="0" parTransId="{CC6D9643-824A-4758-AA2E-A451E6801F90}" sibTransId="{3CD1A633-0E36-404B-88B6-D927ECE3C6E3}"/>
    <dgm:cxn modelId="{76729DB6-F38E-4E40-B8F2-6F63A2CBD5E2}" srcId="{FE425223-3A33-419F-B962-EB79A9746E2C}" destId="{05C2BD83-71ED-4A9F-B397-3C9941748C59}" srcOrd="0" destOrd="0" parTransId="{D33EA389-C156-49FF-87D0-CEE7D1A78685}" sibTransId="{9F841681-2CB1-4F70-BE2E-12F1AE0FF320}"/>
    <dgm:cxn modelId="{7EAABFDC-EC74-411B-8DA2-3540DED0A67A}" type="presOf" srcId="{FE425223-3A33-419F-B962-EB79A9746E2C}" destId="{9A3C563D-3090-4A1E-8BAA-54503B2449F1}" srcOrd="0" destOrd="0" presId="urn:microsoft.com/office/officeart/2008/layout/LinedList"/>
    <dgm:cxn modelId="{2679A5E4-9614-4268-B495-BBD64297440A}" srcId="{FE425223-3A33-419F-B962-EB79A9746E2C}" destId="{F28EC7CE-7528-490D-A5C3-CF0E3F1A302A}" srcOrd="3" destOrd="0" parTransId="{BE0045B7-6FA0-49A3-955F-68C075A50BB5}" sibTransId="{6B5A58A8-C6E5-4079-9380-B165EFC71472}"/>
    <dgm:cxn modelId="{52B7A0DB-0BEC-424B-8A72-E536FD3DC127}" type="presParOf" srcId="{9A3C563D-3090-4A1E-8BAA-54503B2449F1}" destId="{AE21AC6D-CEBA-4B6B-89D1-2F313C591759}" srcOrd="0" destOrd="0" presId="urn:microsoft.com/office/officeart/2008/layout/LinedList"/>
    <dgm:cxn modelId="{39240F06-E714-4509-9E44-1938601C9AA3}" type="presParOf" srcId="{9A3C563D-3090-4A1E-8BAA-54503B2449F1}" destId="{FBB5F6A7-6768-41E9-AF0F-A2EF092CA13D}" srcOrd="1" destOrd="0" presId="urn:microsoft.com/office/officeart/2008/layout/LinedList"/>
    <dgm:cxn modelId="{D05F210B-4F9B-473C-98A5-D279EB94A06F}" type="presParOf" srcId="{FBB5F6A7-6768-41E9-AF0F-A2EF092CA13D}" destId="{3C4D4647-724E-417A-A1EF-51AB15C871F0}" srcOrd="0" destOrd="0" presId="urn:microsoft.com/office/officeart/2008/layout/LinedList"/>
    <dgm:cxn modelId="{74A1D1D4-BFE0-47B2-A6BA-29D1D8C2B919}" type="presParOf" srcId="{FBB5F6A7-6768-41E9-AF0F-A2EF092CA13D}" destId="{EE7A2EAF-4DB5-4682-A139-697287BCA648}" srcOrd="1" destOrd="0" presId="urn:microsoft.com/office/officeart/2008/layout/LinedList"/>
    <dgm:cxn modelId="{F50AAB66-9F38-443F-9BEB-D7357A249E01}" type="presParOf" srcId="{9A3C563D-3090-4A1E-8BAA-54503B2449F1}" destId="{220FFCC8-28FC-43CA-B713-D78812F4A87B}" srcOrd="2" destOrd="0" presId="urn:microsoft.com/office/officeart/2008/layout/LinedList"/>
    <dgm:cxn modelId="{A97BA467-0BD5-4FC2-956F-8EE31C8D227E}" type="presParOf" srcId="{9A3C563D-3090-4A1E-8BAA-54503B2449F1}" destId="{E14AF0F5-0244-4117-BD6A-5242ECF7A600}" srcOrd="3" destOrd="0" presId="urn:microsoft.com/office/officeart/2008/layout/LinedList"/>
    <dgm:cxn modelId="{0A719068-507F-498F-A9E1-4A889287AF7B}" type="presParOf" srcId="{E14AF0F5-0244-4117-BD6A-5242ECF7A600}" destId="{159520C9-90A2-477D-9E5A-12442D412571}" srcOrd="0" destOrd="0" presId="urn:microsoft.com/office/officeart/2008/layout/LinedList"/>
    <dgm:cxn modelId="{40676D8F-71F4-4EBE-9095-0AADCFB5109C}" type="presParOf" srcId="{E14AF0F5-0244-4117-BD6A-5242ECF7A600}" destId="{354C5410-8849-4D72-B1A4-7785A4F9360B}" srcOrd="1" destOrd="0" presId="urn:microsoft.com/office/officeart/2008/layout/LinedList"/>
    <dgm:cxn modelId="{A5C06142-AD82-41A7-A9A9-6925BAE894EC}" type="presParOf" srcId="{9A3C563D-3090-4A1E-8BAA-54503B2449F1}" destId="{BD1FB23C-DC3B-46F7-9720-F7D0DDC19E40}" srcOrd="4" destOrd="0" presId="urn:microsoft.com/office/officeart/2008/layout/LinedList"/>
    <dgm:cxn modelId="{2D77A58B-A493-4972-ABC1-A5BA8A783D2C}" type="presParOf" srcId="{9A3C563D-3090-4A1E-8BAA-54503B2449F1}" destId="{245A81C3-2016-4349-8AAF-959C6BEF1BCE}" srcOrd="5" destOrd="0" presId="urn:microsoft.com/office/officeart/2008/layout/LinedList"/>
    <dgm:cxn modelId="{7872BDA3-AD4E-4674-9A33-C22D18AACB88}" type="presParOf" srcId="{245A81C3-2016-4349-8AAF-959C6BEF1BCE}" destId="{88510515-1786-4DED-A788-C836709012E0}" srcOrd="0" destOrd="0" presId="urn:microsoft.com/office/officeart/2008/layout/LinedList"/>
    <dgm:cxn modelId="{50A4CCFC-CD47-4771-8FD9-85D4673BAF2D}" type="presParOf" srcId="{245A81C3-2016-4349-8AAF-959C6BEF1BCE}" destId="{E71E0CCD-6060-45E4-8331-A73825295498}" srcOrd="1" destOrd="0" presId="urn:microsoft.com/office/officeart/2008/layout/LinedList"/>
    <dgm:cxn modelId="{B9914D8A-307C-43F7-840C-7003F84CA4C7}" type="presParOf" srcId="{9A3C563D-3090-4A1E-8BAA-54503B2449F1}" destId="{45A2AC3D-478E-46DD-9521-156E405D9F56}" srcOrd="6" destOrd="0" presId="urn:microsoft.com/office/officeart/2008/layout/LinedList"/>
    <dgm:cxn modelId="{A1097E34-D9A0-4F61-B3B5-C0B7E62EFEF6}" type="presParOf" srcId="{9A3C563D-3090-4A1E-8BAA-54503B2449F1}" destId="{7B90DFEF-14D1-4AB2-8D35-29E7194AA2FC}" srcOrd="7" destOrd="0" presId="urn:microsoft.com/office/officeart/2008/layout/LinedList"/>
    <dgm:cxn modelId="{22A84119-026D-418D-A780-48E344AFAD1D}" type="presParOf" srcId="{7B90DFEF-14D1-4AB2-8D35-29E7194AA2FC}" destId="{1EF7AD3D-CDDD-4C71-85C1-71BA84B53954}" srcOrd="0" destOrd="0" presId="urn:microsoft.com/office/officeart/2008/layout/LinedList"/>
    <dgm:cxn modelId="{B8316332-0B36-4504-AD47-62B43835A722}" type="presParOf" srcId="{7B90DFEF-14D1-4AB2-8D35-29E7194AA2FC}" destId="{5A776938-E8C0-4ED4-A061-5EB8DDB11BF6}" srcOrd="1" destOrd="0" presId="urn:microsoft.com/office/officeart/2008/layout/LinedList"/>
    <dgm:cxn modelId="{3D6E2A1B-5A8E-4DD8-B832-8AC8C4045EBB}" type="presParOf" srcId="{9A3C563D-3090-4A1E-8BAA-54503B2449F1}" destId="{2346F728-86FF-4680-9468-B0149AC06C36}" srcOrd="8" destOrd="0" presId="urn:microsoft.com/office/officeart/2008/layout/LinedList"/>
    <dgm:cxn modelId="{94D9712B-8683-4FF1-BD8D-63D0A2593D92}" type="presParOf" srcId="{9A3C563D-3090-4A1E-8BAA-54503B2449F1}" destId="{115FA8DE-59F5-4D2A-8792-97E0F09247F2}" srcOrd="9" destOrd="0" presId="urn:microsoft.com/office/officeart/2008/layout/LinedList"/>
    <dgm:cxn modelId="{32D5BA14-5DF6-46A5-83CE-BC4A22B57506}" type="presParOf" srcId="{115FA8DE-59F5-4D2A-8792-97E0F09247F2}" destId="{D8573D36-9A65-44AB-86D4-B6C629E28A70}" srcOrd="0" destOrd="0" presId="urn:microsoft.com/office/officeart/2008/layout/LinedList"/>
    <dgm:cxn modelId="{4EC20701-7293-453F-B397-C0D3E12BD155}" type="presParOf" srcId="{115FA8DE-59F5-4D2A-8792-97E0F09247F2}" destId="{DE934C1A-E6B5-4530-920F-363F4A26FE9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1AC6D-CEBA-4B6B-89D1-2F313C591759}">
      <dsp:nvSpPr>
        <dsp:cNvPr id="0" name=""/>
        <dsp:cNvSpPr/>
      </dsp:nvSpPr>
      <dsp:spPr>
        <a:xfrm>
          <a:off x="0" y="376"/>
          <a:ext cx="11684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D4647-724E-417A-A1EF-51AB15C871F0}">
      <dsp:nvSpPr>
        <dsp:cNvPr id="0" name=""/>
        <dsp:cNvSpPr/>
      </dsp:nvSpPr>
      <dsp:spPr>
        <a:xfrm>
          <a:off x="0" y="376"/>
          <a:ext cx="11684467" cy="61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hr-HR" sz="3200" b="1" i="1" kern="1200" dirty="0">
              <a:solidFill>
                <a:schemeClr val="bg2">
                  <a:lumMod val="50000"/>
                </a:schemeClr>
              </a:solidFill>
            </a:rPr>
            <a:t>S I V I    V U K </a:t>
          </a:r>
          <a:endParaRPr lang="en-US" sz="3200" kern="1200" dirty="0">
            <a:solidFill>
              <a:schemeClr val="bg2">
                <a:lumMod val="50000"/>
              </a:schemeClr>
            </a:solidFill>
          </a:endParaRPr>
        </a:p>
      </dsp:txBody>
      <dsp:txXfrm>
        <a:off x="0" y="376"/>
        <a:ext cx="11684467" cy="616361"/>
      </dsp:txXfrm>
    </dsp:sp>
    <dsp:sp modelId="{220FFCC8-28FC-43CA-B713-D78812F4A87B}">
      <dsp:nvSpPr>
        <dsp:cNvPr id="0" name=""/>
        <dsp:cNvSpPr/>
      </dsp:nvSpPr>
      <dsp:spPr>
        <a:xfrm>
          <a:off x="0" y="616737"/>
          <a:ext cx="11684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520C9-90A2-477D-9E5A-12442D412571}">
      <dsp:nvSpPr>
        <dsp:cNvPr id="0" name=""/>
        <dsp:cNvSpPr/>
      </dsp:nvSpPr>
      <dsp:spPr>
        <a:xfrm>
          <a:off x="0" y="616737"/>
          <a:ext cx="11684467" cy="61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HR" sz="2400" kern="1200" dirty="0"/>
            <a:t>- nedodirljivi vladar čopora. Vrsta koje se bojimo, ali i kojoj se divimo</a:t>
          </a:r>
          <a:r>
            <a:rPr lang="hr-HR" sz="2200" kern="1200" dirty="0"/>
            <a:t>.</a:t>
          </a:r>
          <a:endParaRPr lang="en-US" sz="2200" kern="1200" dirty="0"/>
        </a:p>
      </dsp:txBody>
      <dsp:txXfrm>
        <a:off x="0" y="616737"/>
        <a:ext cx="11684467" cy="616361"/>
      </dsp:txXfrm>
    </dsp:sp>
    <dsp:sp modelId="{BD1FB23C-DC3B-46F7-9720-F7D0DDC19E40}">
      <dsp:nvSpPr>
        <dsp:cNvPr id="0" name=""/>
        <dsp:cNvSpPr/>
      </dsp:nvSpPr>
      <dsp:spPr>
        <a:xfrm>
          <a:off x="0" y="1233098"/>
          <a:ext cx="11684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10515-1786-4DED-A788-C836709012E0}">
      <dsp:nvSpPr>
        <dsp:cNvPr id="0" name=""/>
        <dsp:cNvSpPr/>
      </dsp:nvSpPr>
      <dsp:spPr>
        <a:xfrm>
          <a:off x="0" y="1233098"/>
          <a:ext cx="11684467" cy="61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r-HR" sz="2200" kern="1200" dirty="0"/>
            <a:t>- </a:t>
          </a:r>
          <a:r>
            <a:rPr lang="hr-HR" sz="2400" kern="1200" dirty="0"/>
            <a:t>nekoć bio najbrojniji sisavac na planeti i moglo ga se naći na svakom kontinentu</a:t>
          </a:r>
          <a:endParaRPr lang="en-US" sz="2400" kern="1200" dirty="0"/>
        </a:p>
      </dsp:txBody>
      <dsp:txXfrm>
        <a:off x="0" y="1233098"/>
        <a:ext cx="11684467" cy="616361"/>
      </dsp:txXfrm>
    </dsp:sp>
    <dsp:sp modelId="{45A2AC3D-478E-46DD-9521-156E405D9F56}">
      <dsp:nvSpPr>
        <dsp:cNvPr id="0" name=""/>
        <dsp:cNvSpPr/>
      </dsp:nvSpPr>
      <dsp:spPr>
        <a:xfrm>
          <a:off x="0" y="1849459"/>
          <a:ext cx="11684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7AD3D-CDDD-4C71-85C1-71BA84B53954}">
      <dsp:nvSpPr>
        <dsp:cNvPr id="0" name=""/>
        <dsp:cNvSpPr/>
      </dsp:nvSpPr>
      <dsp:spPr>
        <a:xfrm>
          <a:off x="0" y="1849459"/>
          <a:ext cx="11684467" cy="61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r-HR" sz="2300" kern="1200" dirty="0"/>
            <a:t>- </a:t>
          </a:r>
          <a:r>
            <a:rPr lang="hr-HR" sz="2400" kern="1200" dirty="0"/>
            <a:t>danas strogo zaštićena životinja </a:t>
          </a:r>
          <a:endParaRPr lang="en-US" sz="2400" kern="1200" dirty="0"/>
        </a:p>
      </dsp:txBody>
      <dsp:txXfrm>
        <a:off x="0" y="1849459"/>
        <a:ext cx="11684467" cy="616361"/>
      </dsp:txXfrm>
    </dsp:sp>
    <dsp:sp modelId="{2346F728-86FF-4680-9468-B0149AC06C36}">
      <dsp:nvSpPr>
        <dsp:cNvPr id="0" name=""/>
        <dsp:cNvSpPr/>
      </dsp:nvSpPr>
      <dsp:spPr>
        <a:xfrm>
          <a:off x="0" y="2465820"/>
          <a:ext cx="11684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73D36-9A65-44AB-86D4-B6C629E28A70}">
      <dsp:nvSpPr>
        <dsp:cNvPr id="0" name=""/>
        <dsp:cNvSpPr/>
      </dsp:nvSpPr>
      <dsp:spPr>
        <a:xfrm>
          <a:off x="0" y="2465820"/>
          <a:ext cx="11684467" cy="61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r-HR" sz="2300" kern="1200" dirty="0"/>
            <a:t>- </a:t>
          </a:r>
          <a:r>
            <a:rPr lang="hr-HR" sz="2400" kern="1200" dirty="0"/>
            <a:t>vučji čopor sličan je ljudskoj obitelji. U njemu se nalaze roditelji i njihovi potomci.</a:t>
          </a:r>
          <a:endParaRPr lang="en-US" sz="2400" kern="1200" dirty="0"/>
        </a:p>
      </dsp:txBody>
      <dsp:txXfrm>
        <a:off x="0" y="2465820"/>
        <a:ext cx="11684467" cy="6163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2672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1939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181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5365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2080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3511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5/11/2022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41987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7703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7577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9035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5/11/2022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05949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5/11/2022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40511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jp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A0064D7E-06DA-49C2-98D1-4C063EBE9E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5D1B7231-4CA0-4EF0-A0F6-BBC5D2289C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16C7D2-2C2B-45A2-B877-AD7F29D21D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E4B7AF-75AF-445E-9C56-25B6004E3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9A02B0-84CC-4983-8CA2-DA39E73F2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B12A9E-E8F5-4BB6-9FAC-B7528DB78E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E08A66-700A-4A93-8C53-51D5607B8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E4E565-75A8-4E72-8D5F-0B62E6B49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1FD7EC-834D-4087-9B69-7793E1A5B4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4853CF-E211-4741-8BB6-936918F201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8328EE-5DD9-49DB-AD4B-4F0A76A052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04B81F-9DCC-4C62-8962-2B6C36255C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1ED921-643C-4B5B-86E6-99E818479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D09725-F1B5-4342-A3A6-25BDC7261C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5251DB-B92C-4E4E-9BAE-B3EB8A9A31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389C50-96FA-4F8E-A890-EE4967379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97D116-7C85-4317-8284-E647BAFC35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6ED932-F3DD-4BB6-8FC3-6E205965D9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50A286-F068-43D3-8DEA-272E28F30A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A2DA1-C0E2-44DE-AAA4-D2F262CB3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8CC984-8A5C-4205-9CE0-218DA79F12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2901BA-B376-4054-8C31-BE75DF480E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2BA8E1-2C05-43A7-AABF-8D614E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58E52-4C85-48FF-ADA3-F8F66B9957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61787A-32B8-440E-B1A5-1CAEC9D1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D651FB-65B3-4DBD-9428-084075111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34A6116-8F7B-4C9A-9B9D-EF25C8BFA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CC776F-EA3D-4898-9730-88C6605FDB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1A3030-F8B6-4D5E-8A8F-7CE0C81E9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49129F1-E775-4904-9569-F08FA175DF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93E5BB-B3BE-4416-A1B2-5A2CDA8B02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FD179A-45E8-4D8F-8F75-6E4A266F84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D2BA0570-7BB5-4FB7-B41A-048CE0327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316" y="-3109"/>
            <a:ext cx="6098262" cy="6861109"/>
          </a:xfrm>
          <a:custGeom>
            <a:avLst/>
            <a:gdLst>
              <a:gd name="connsiteX0" fmla="*/ 2247706 w 6098262"/>
              <a:gd name="connsiteY0" fmla="*/ 0 h 6861109"/>
              <a:gd name="connsiteX1" fmla="*/ 6098262 w 6098262"/>
              <a:gd name="connsiteY1" fmla="*/ 0 h 6861109"/>
              <a:gd name="connsiteX2" fmla="*/ 6098262 w 6098262"/>
              <a:gd name="connsiteY2" fmla="*/ 6861109 h 6861109"/>
              <a:gd name="connsiteX3" fmla="*/ 2247706 w 6098262"/>
              <a:gd name="connsiteY3" fmla="*/ 6861109 h 6861109"/>
              <a:gd name="connsiteX4" fmla="*/ 2247706 w 6098262"/>
              <a:gd name="connsiteY4" fmla="*/ 6857999 h 6861109"/>
              <a:gd name="connsiteX5" fmla="*/ 274850 w 6098262"/>
              <a:gd name="connsiteY5" fmla="*/ 6857999 h 6861109"/>
              <a:gd name="connsiteX6" fmla="*/ 954409 w 6098262"/>
              <a:gd name="connsiteY6" fmla="*/ 1 h 6861109"/>
              <a:gd name="connsiteX7" fmla="*/ 2247706 w 6098262"/>
              <a:gd name="connsiteY7" fmla="*/ 1 h 686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2" h="6861109">
                <a:moveTo>
                  <a:pt x="2247706" y="0"/>
                </a:moveTo>
                <a:lnTo>
                  <a:pt x="6098262" y="0"/>
                </a:lnTo>
                <a:lnTo>
                  <a:pt x="6098262" y="6861109"/>
                </a:lnTo>
                <a:lnTo>
                  <a:pt x="2247706" y="6861109"/>
                </a:lnTo>
                <a:lnTo>
                  <a:pt x="2247706" y="6857999"/>
                </a:lnTo>
                <a:lnTo>
                  <a:pt x="274850" y="6857999"/>
                </a:lnTo>
                <a:cubicBezTo>
                  <a:pt x="-619306" y="3429000"/>
                  <a:pt x="954409" y="3429000"/>
                  <a:pt x="954409" y="1"/>
                </a:cubicBezTo>
                <a:lnTo>
                  <a:pt x="2247706" y="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ight Triangle 45">
            <a:extLst>
              <a:ext uri="{FF2B5EF4-FFF2-40B4-BE49-F238E27FC236}">
                <a16:creationId xmlns:a16="http://schemas.microsoft.com/office/drawing/2014/main" id="{729E7B49-E1D9-4EAE-8B30-D958A9580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31448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2">
            <a:alphaModFix amt="80000"/>
          </a:blip>
          <a:srcRect l="28822" r="11850"/>
          <a:stretch/>
        </p:blipFill>
        <p:spPr>
          <a:xfrm>
            <a:off x="5538036" y="-3108"/>
            <a:ext cx="6657542"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684225" y="746840"/>
            <a:ext cx="4575930" cy="5415739"/>
          </a:xfrm>
        </p:spPr>
        <p:txBody>
          <a:bodyPr anchor="ctr">
            <a:normAutofit/>
          </a:bodyPr>
          <a:lstStyle/>
          <a:p>
            <a:pPr algn="ctr"/>
            <a:r>
              <a:rPr lang="hr-HR" sz="6600" b="1" dirty="0">
                <a:solidFill>
                  <a:srgbClr val="002060"/>
                </a:solidFill>
              </a:rPr>
              <a:t>SIMETRIJA</a:t>
            </a:r>
          </a:p>
        </p:txBody>
      </p:sp>
      <p:sp>
        <p:nvSpPr>
          <p:cNvPr id="3" name="Podnaslov 2">
            <a:extLst>
              <a:ext uri="{FF2B5EF4-FFF2-40B4-BE49-F238E27FC236}">
                <a16:creationId xmlns:a16="http://schemas.microsoft.com/office/drawing/2014/main" id="{0CBF4199-7E4D-4BF0-A5FC-B25348FF8BD0}"/>
              </a:ext>
            </a:extLst>
          </p:cNvPr>
          <p:cNvSpPr>
            <a:spLocks noGrp="1"/>
          </p:cNvSpPr>
          <p:nvPr>
            <p:ph type="subTitle" idx="1"/>
          </p:nvPr>
        </p:nvSpPr>
        <p:spPr>
          <a:xfrm>
            <a:off x="6370774" y="3428997"/>
            <a:ext cx="5346739" cy="2661123"/>
          </a:xfrm>
        </p:spPr>
        <p:txBody>
          <a:bodyPr anchor="b">
            <a:noAutofit/>
          </a:bodyPr>
          <a:lstStyle/>
          <a:p>
            <a:pPr algn="ctr"/>
            <a:r>
              <a:rPr lang="hr-HR" sz="5400" b="1" dirty="0">
                <a:solidFill>
                  <a:srgbClr val="FFFFFF"/>
                </a:solidFill>
              </a:rPr>
              <a:t>Zaštićene i ugrožene vrste Dalmacije</a:t>
            </a:r>
          </a:p>
        </p:txBody>
      </p:sp>
      <p:sp>
        <p:nvSpPr>
          <p:cNvPr id="43" name="TekstniOkvir 42">
            <a:extLst>
              <a:ext uri="{FF2B5EF4-FFF2-40B4-BE49-F238E27FC236}">
                <a16:creationId xmlns:a16="http://schemas.microsoft.com/office/drawing/2014/main" id="{3E05E3B6-C9B2-46A9-B4FD-70C890CF7012}"/>
              </a:ext>
            </a:extLst>
          </p:cNvPr>
          <p:cNvSpPr txBox="1"/>
          <p:nvPr/>
        </p:nvSpPr>
        <p:spPr>
          <a:xfrm>
            <a:off x="205620" y="5662637"/>
            <a:ext cx="6117996" cy="1070871"/>
          </a:xfrm>
          <a:prstGeom prst="rect">
            <a:avLst/>
          </a:prstGeom>
          <a:noFill/>
        </p:spPr>
        <p:txBody>
          <a:bodyPr wrap="square">
            <a:spAutoFit/>
          </a:bodyPr>
          <a:lstStyle/>
          <a:p>
            <a:pPr>
              <a:lnSpc>
                <a:spcPct val="107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OŠ don Mihovila </a:t>
            </a:r>
            <a:r>
              <a:rPr lang="hr-HR" sz="1800" dirty="0" err="1">
                <a:effectLst/>
                <a:latin typeface="Calibri" panose="020F0502020204030204" pitchFamily="34" charset="0"/>
                <a:ea typeface="Calibri" panose="020F0502020204030204" pitchFamily="34" charset="0"/>
                <a:cs typeface="Calibri" panose="020F0502020204030204" pitchFamily="34" charset="0"/>
              </a:rPr>
              <a:t>Pavlinovića</a:t>
            </a:r>
            <a:r>
              <a:rPr lang="hr-HR" sz="1800" dirty="0">
                <a:effectLst/>
                <a:latin typeface="Calibri" panose="020F0502020204030204" pitchFamily="34" charset="0"/>
                <a:ea typeface="Calibri" panose="020F0502020204030204" pitchFamily="34" charset="0"/>
                <a:cs typeface="Calibri" panose="020F0502020204030204" pitchFamily="34" charset="0"/>
              </a:rPr>
              <a:t>, Metković</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učenici 5.a i 5.b razreda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nastavnica Marija Raič Raguž</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09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9" name="Group 21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20" name="Straight Connector 219">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52" name="Right Triangle 251">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54" name="Rectangle 25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6" name="Group 285">
            <a:extLst>
              <a:ext uri="{FF2B5EF4-FFF2-40B4-BE49-F238E27FC236}">
                <a16:creationId xmlns:a16="http://schemas.microsoft.com/office/drawing/2014/main" id="{DA5BFA78-F064-495B-9429-2A3A39752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87" name="Straight Connector 286">
              <a:extLst>
                <a:ext uri="{FF2B5EF4-FFF2-40B4-BE49-F238E27FC236}">
                  <a16:creationId xmlns:a16="http://schemas.microsoft.com/office/drawing/2014/main" id="{F41B1524-8773-41A2-B60B-9FA5BEE4F3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3775004F-FDFC-4383-B54C-D65D6A2B0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8A6C393-7CAE-4BAA-BBC4-AD4AC11815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4851E448-3E8F-4E69-A38D-5D31FD0A4B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ABD22A-40A7-4044-A756-3C6189B56A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2DA5C758-DD4D-4B80-A019-C989ECAA6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727E4F7-B754-45A3-AD68-BDBAA49B78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7B202238-36BC-4D59-8366-4F57A8847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EAB59A7-231B-419D-AF8E-A9BFD2519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A5B74688-C5D4-4726-9F69-5D7EFB3C69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E4CDE69-E5F5-4127-A77E-3FFBCA0B80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0A978B3-1951-44B6-B358-1A1E4C9444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EEC89324-57E9-45FE-9B4B-CD77D32C9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5C1F3405-91FD-4101-BB4B-165FBD4BE2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AD46845C-08AC-4F0D-A4ED-D3CF3B5553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7B461D1-432A-4182-8C40-95A183AA91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14DABEA8-1DC0-4829-BC3E-582A0C49B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0A785BB3-494F-4AAA-9266-8C53FB3A1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9B1FF74D-6739-4FD1-A90C-C638E15A7E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A5719DE-505B-4BDC-8323-F3AB5F2FF5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5C7CAB2F-C32D-49D2-B296-65A7F1F32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67C5F73-3394-4E71-9C4E-F0BE61E312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1F20981-D782-46DE-A5DC-A6BCBD3F3B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98EFCF63-B4F1-4640-9EE7-D1833B97FA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D26414C-D6F5-45BB-8AA5-61C025DB60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986DDAE-1F6A-45A4-9058-6FE32B29A0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F98B1832-7574-4F28-9ECB-6861B232FA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CBCC0AE-6EA9-47F6-A34F-FE955E4DBF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2C638F1F-AB51-4137-B516-65EB761A8B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31B67BDB-612F-406E-A8AB-D45B6A142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5866D459-90C2-4A99-9E01-AC8AC01B15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19" name="Right Triangle 318">
            <a:extLst>
              <a:ext uri="{FF2B5EF4-FFF2-40B4-BE49-F238E27FC236}">
                <a16:creationId xmlns:a16="http://schemas.microsoft.com/office/drawing/2014/main" id="{9393BED8-F65C-448E-B531-7CB732AE9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2" y="153783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711388" y="933860"/>
            <a:ext cx="4862643" cy="929313"/>
          </a:xfrm>
        </p:spPr>
        <p:txBody>
          <a:bodyPr vert="horz" lIns="91440" tIns="45720" rIns="91440" bIns="45720" rtlCol="0" anchor="b">
            <a:normAutofit fontScale="90000"/>
          </a:bodyPr>
          <a:lstStyle/>
          <a:p>
            <a:pPr algn="ctr">
              <a:lnSpc>
                <a:spcPct val="90000"/>
              </a:lnSpc>
              <a:spcAft>
                <a:spcPts val="800"/>
              </a:spcAft>
              <a:tabLst>
                <a:tab pos="990600" algn="l"/>
              </a:tabLst>
            </a:pPr>
            <a:br>
              <a:rPr lang="en-US" sz="1800" dirty="0">
                <a:effectLst/>
              </a:rPr>
            </a:br>
            <a:br>
              <a:rPr lang="en-US" sz="1800" dirty="0">
                <a:effectLst/>
              </a:rPr>
            </a:br>
            <a:br>
              <a:rPr lang="en-US" sz="1800" dirty="0">
                <a:effectLst/>
              </a:rPr>
            </a:br>
            <a:br>
              <a:rPr lang="en-US" sz="1800" dirty="0">
                <a:effectLst/>
              </a:rPr>
            </a:br>
            <a:r>
              <a:rPr lang="en-US" sz="3600" b="1" i="1" dirty="0">
                <a:solidFill>
                  <a:srgbClr val="002060"/>
                </a:solidFill>
                <a:effectLst/>
              </a:rPr>
              <a:t>L A S T I N    R E P</a:t>
            </a:r>
            <a:endParaRPr lang="en-US" sz="3600" b="1" i="1" dirty="0">
              <a:solidFill>
                <a:srgbClr val="002060"/>
              </a:solidFill>
            </a:endParaRPr>
          </a:p>
        </p:txBody>
      </p:sp>
      <p:sp>
        <p:nvSpPr>
          <p:cNvPr id="112" name="TekstniOkvir 111">
            <a:extLst>
              <a:ext uri="{FF2B5EF4-FFF2-40B4-BE49-F238E27FC236}">
                <a16:creationId xmlns:a16="http://schemas.microsoft.com/office/drawing/2014/main" id="{9476B1C4-CDBE-452E-A6BF-EAD176FBDAB2}"/>
              </a:ext>
            </a:extLst>
          </p:cNvPr>
          <p:cNvSpPr txBox="1"/>
          <p:nvPr/>
        </p:nvSpPr>
        <p:spPr>
          <a:xfrm>
            <a:off x="691079" y="2340130"/>
            <a:ext cx="5186974" cy="3803271"/>
          </a:xfrm>
          <a:prstGeom prst="rect">
            <a:avLst/>
          </a:prstGeom>
        </p:spPr>
        <p:txBody>
          <a:bodyPr vert="horz" lIns="91440" tIns="45720" rIns="91440" bIns="45720" rtlCol="0">
            <a:normAutofit/>
          </a:bodyPr>
          <a:lstStyle/>
          <a:p>
            <a:pPr>
              <a:lnSpc>
                <a:spcPct val="110000"/>
              </a:lnSpc>
              <a:spcAft>
                <a:spcPts val="800"/>
              </a:spcAft>
              <a:buClr>
                <a:schemeClr val="tx2">
                  <a:lumMod val="50000"/>
                  <a:lumOff val="50000"/>
                </a:schemeClr>
              </a:buClr>
              <a:buSzPct val="75000"/>
            </a:pPr>
            <a:r>
              <a:rPr lang="en-US" sz="2400" dirty="0">
                <a:solidFill>
                  <a:schemeClr val="tx2"/>
                </a:solidFill>
                <a:effectLst/>
              </a:rPr>
              <a:t>– </a:t>
            </a:r>
            <a:r>
              <a:rPr lang="en-US" sz="2400" dirty="0" err="1">
                <a:solidFill>
                  <a:schemeClr val="tx2"/>
                </a:solidFill>
                <a:effectLst/>
              </a:rPr>
              <a:t>veliki</a:t>
            </a:r>
            <a:r>
              <a:rPr lang="en-US" sz="2400" dirty="0">
                <a:solidFill>
                  <a:schemeClr val="tx2"/>
                </a:solidFill>
                <a:effectLst/>
              </a:rPr>
              <a:t> </a:t>
            </a:r>
            <a:r>
              <a:rPr lang="en-US" sz="2400" dirty="0" err="1">
                <a:solidFill>
                  <a:schemeClr val="tx2"/>
                </a:solidFill>
                <a:effectLst/>
              </a:rPr>
              <a:t>graciozni</a:t>
            </a:r>
            <a:r>
              <a:rPr lang="en-US" sz="2400" dirty="0">
                <a:solidFill>
                  <a:schemeClr val="tx2"/>
                </a:solidFill>
                <a:effectLst/>
              </a:rPr>
              <a:t> </a:t>
            </a:r>
            <a:r>
              <a:rPr lang="en-US" sz="2400" dirty="0" err="1">
                <a:solidFill>
                  <a:schemeClr val="tx2"/>
                </a:solidFill>
                <a:effectLst/>
              </a:rPr>
              <a:t>leptir</a:t>
            </a:r>
            <a:endParaRPr lang="en-US" sz="2400" dirty="0">
              <a:solidFill>
                <a:schemeClr val="tx2"/>
              </a:solidFill>
              <a:effectLst/>
            </a:endParaRPr>
          </a:p>
          <a:p>
            <a:pPr>
              <a:lnSpc>
                <a:spcPct val="110000"/>
              </a:lnSpc>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rPr>
              <a:t>j</a:t>
            </a:r>
            <a:r>
              <a:rPr lang="en-US" sz="2400" dirty="0" err="1">
                <a:solidFill>
                  <a:schemeClr val="tx2"/>
                </a:solidFill>
                <a:effectLst/>
              </a:rPr>
              <a:t>edan</a:t>
            </a:r>
            <a:r>
              <a:rPr lang="en-US" sz="2400" dirty="0">
                <a:solidFill>
                  <a:schemeClr val="tx2"/>
                </a:solidFill>
                <a:effectLst/>
              </a:rPr>
              <a:t> od </a:t>
            </a:r>
            <a:r>
              <a:rPr lang="en-US" sz="2400" dirty="0" err="1">
                <a:solidFill>
                  <a:schemeClr val="tx2"/>
                </a:solidFill>
                <a:effectLst/>
              </a:rPr>
              <a:t>najvećih</a:t>
            </a:r>
            <a:r>
              <a:rPr lang="en-US" sz="2400" dirty="0">
                <a:solidFill>
                  <a:schemeClr val="tx2"/>
                </a:solidFill>
                <a:effectLst/>
              </a:rPr>
              <a:t> </a:t>
            </a:r>
            <a:r>
              <a:rPr lang="en-US" sz="2400" dirty="0" err="1">
                <a:solidFill>
                  <a:schemeClr val="tx2"/>
                </a:solidFill>
                <a:effectLst/>
              </a:rPr>
              <a:t>europskih</a:t>
            </a:r>
            <a:r>
              <a:rPr lang="en-US" sz="2400" dirty="0">
                <a:solidFill>
                  <a:schemeClr val="tx2"/>
                </a:solidFill>
                <a:effectLst/>
              </a:rPr>
              <a:t> </a:t>
            </a:r>
            <a:r>
              <a:rPr lang="en-US" sz="2400" dirty="0" err="1">
                <a:solidFill>
                  <a:schemeClr val="tx2"/>
                </a:solidFill>
                <a:effectLst/>
              </a:rPr>
              <a:t>leptira</a:t>
            </a:r>
            <a:r>
              <a:rPr lang="en-US" sz="2400" dirty="0">
                <a:solidFill>
                  <a:schemeClr val="tx2"/>
                </a:solidFill>
                <a:effectLst/>
              </a:rPr>
              <a:t>, </a:t>
            </a:r>
            <a:r>
              <a:rPr lang="en-US" sz="2400" dirty="0" err="1">
                <a:solidFill>
                  <a:schemeClr val="tx2"/>
                </a:solidFill>
                <a:effectLst/>
              </a:rPr>
              <a:t>ali</a:t>
            </a:r>
            <a:r>
              <a:rPr lang="en-US" sz="2400" dirty="0">
                <a:solidFill>
                  <a:schemeClr val="tx2"/>
                </a:solidFill>
                <a:effectLst/>
              </a:rPr>
              <a:t> </a:t>
            </a:r>
            <a:r>
              <a:rPr lang="en-US" sz="2400" dirty="0" err="1">
                <a:solidFill>
                  <a:schemeClr val="tx2"/>
                </a:solidFill>
                <a:effectLst/>
              </a:rPr>
              <a:t>i</a:t>
            </a:r>
            <a:r>
              <a:rPr lang="en-US" sz="2400" dirty="0">
                <a:solidFill>
                  <a:schemeClr val="tx2"/>
                </a:solidFill>
                <a:effectLst/>
              </a:rPr>
              <a:t> </a:t>
            </a:r>
            <a:r>
              <a:rPr lang="en-US" sz="2400" dirty="0" err="1">
                <a:solidFill>
                  <a:schemeClr val="tx2"/>
                </a:solidFill>
                <a:effectLst/>
              </a:rPr>
              <a:t>najrjeđih</a:t>
            </a:r>
            <a:endParaRPr lang="en-US" sz="2400" dirty="0">
              <a:solidFill>
                <a:schemeClr val="tx2"/>
              </a:solidFill>
              <a:effectLst/>
            </a:endParaRPr>
          </a:p>
          <a:p>
            <a:pPr>
              <a:lnSpc>
                <a:spcPct val="110000"/>
              </a:lnSpc>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rPr>
              <a:t>o</a:t>
            </a:r>
            <a:r>
              <a:rPr lang="en-US" sz="2400" dirty="0" err="1">
                <a:solidFill>
                  <a:schemeClr val="tx2"/>
                </a:solidFill>
                <a:effectLst/>
              </a:rPr>
              <a:t>drasle</a:t>
            </a:r>
            <a:r>
              <a:rPr lang="en-US" sz="2400" dirty="0">
                <a:solidFill>
                  <a:schemeClr val="tx2"/>
                </a:solidFill>
                <a:effectLst/>
              </a:rPr>
              <a:t> </a:t>
            </a:r>
            <a:r>
              <a:rPr lang="en-US" sz="2400" dirty="0" err="1">
                <a:solidFill>
                  <a:schemeClr val="tx2"/>
                </a:solidFill>
                <a:effectLst/>
              </a:rPr>
              <a:t>jedinke</a:t>
            </a:r>
            <a:r>
              <a:rPr lang="en-US" sz="2400" dirty="0">
                <a:solidFill>
                  <a:schemeClr val="tx2"/>
                </a:solidFill>
                <a:effectLst/>
              </a:rPr>
              <a:t> </a:t>
            </a:r>
            <a:r>
              <a:rPr lang="en-US" sz="2400" dirty="0" err="1">
                <a:solidFill>
                  <a:schemeClr val="tx2"/>
                </a:solidFill>
                <a:effectLst/>
              </a:rPr>
              <a:t>dosežu</a:t>
            </a:r>
            <a:r>
              <a:rPr lang="en-US" sz="2400" dirty="0">
                <a:solidFill>
                  <a:schemeClr val="tx2"/>
                </a:solidFill>
                <a:effectLst/>
              </a:rPr>
              <a:t> </a:t>
            </a:r>
            <a:r>
              <a:rPr lang="en-US" sz="2400" dirty="0" err="1">
                <a:solidFill>
                  <a:schemeClr val="tx2"/>
                </a:solidFill>
                <a:effectLst/>
              </a:rPr>
              <a:t>i</a:t>
            </a:r>
            <a:r>
              <a:rPr lang="en-US" sz="2400" dirty="0">
                <a:solidFill>
                  <a:schemeClr val="tx2"/>
                </a:solidFill>
                <a:effectLst/>
              </a:rPr>
              <a:t> do 7  cm</a:t>
            </a:r>
          </a:p>
          <a:p>
            <a:pPr>
              <a:lnSpc>
                <a:spcPct val="110000"/>
              </a:lnSpc>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rPr>
              <a:t>d</a:t>
            </a:r>
            <a:r>
              <a:rPr lang="en-US" sz="2400" dirty="0" err="1">
                <a:solidFill>
                  <a:schemeClr val="tx2"/>
                </a:solidFill>
                <a:effectLst/>
              </a:rPr>
              <a:t>olazi</a:t>
            </a:r>
            <a:r>
              <a:rPr lang="en-US" sz="2400" dirty="0">
                <a:solidFill>
                  <a:schemeClr val="tx2"/>
                </a:solidFill>
                <a:effectLst/>
              </a:rPr>
              <a:t> u </a:t>
            </a:r>
            <a:r>
              <a:rPr lang="en-US" sz="2400" dirty="0" err="1">
                <a:solidFill>
                  <a:schemeClr val="tx2"/>
                </a:solidFill>
                <a:effectLst/>
              </a:rPr>
              <a:t>cijeloj</a:t>
            </a:r>
            <a:r>
              <a:rPr lang="en-US" sz="2400" dirty="0">
                <a:solidFill>
                  <a:schemeClr val="tx2"/>
                </a:solidFill>
                <a:effectLst/>
              </a:rPr>
              <a:t> </a:t>
            </a:r>
            <a:r>
              <a:rPr lang="en-US" sz="2400" dirty="0" err="1">
                <a:solidFill>
                  <a:schemeClr val="tx2"/>
                </a:solidFill>
                <a:effectLst/>
              </a:rPr>
              <a:t>Hrvatskoj</a:t>
            </a:r>
            <a:r>
              <a:rPr lang="en-US" sz="2400" dirty="0">
                <a:solidFill>
                  <a:schemeClr val="tx2"/>
                </a:solidFill>
                <a:effectLst/>
              </a:rPr>
              <a:t>, </a:t>
            </a:r>
            <a:r>
              <a:rPr lang="en-US" sz="2400" dirty="0" err="1">
                <a:solidFill>
                  <a:schemeClr val="tx2"/>
                </a:solidFill>
                <a:effectLst/>
              </a:rPr>
              <a:t>uključujući</a:t>
            </a:r>
            <a:r>
              <a:rPr lang="en-US" sz="2400" dirty="0">
                <a:solidFill>
                  <a:schemeClr val="tx2"/>
                </a:solidFill>
                <a:effectLst/>
              </a:rPr>
              <a:t> </a:t>
            </a:r>
            <a:r>
              <a:rPr lang="en-US" sz="2400" dirty="0" err="1">
                <a:solidFill>
                  <a:schemeClr val="tx2"/>
                </a:solidFill>
                <a:effectLst/>
              </a:rPr>
              <a:t>otoke</a:t>
            </a:r>
            <a:r>
              <a:rPr lang="en-US" sz="2400" dirty="0">
                <a:solidFill>
                  <a:schemeClr val="tx2"/>
                </a:solidFill>
                <a:effectLst/>
              </a:rPr>
              <a:t>, od </a:t>
            </a:r>
            <a:r>
              <a:rPr lang="en-US" sz="2400" dirty="0" err="1">
                <a:solidFill>
                  <a:schemeClr val="tx2"/>
                </a:solidFill>
                <a:effectLst/>
              </a:rPr>
              <a:t>nizina</a:t>
            </a:r>
            <a:r>
              <a:rPr lang="en-US" sz="2400" dirty="0">
                <a:solidFill>
                  <a:schemeClr val="tx2"/>
                </a:solidFill>
                <a:effectLst/>
              </a:rPr>
              <a:t> do </a:t>
            </a:r>
            <a:r>
              <a:rPr lang="en-US" sz="2400" dirty="0" err="1">
                <a:solidFill>
                  <a:schemeClr val="tx2"/>
                </a:solidFill>
                <a:effectLst/>
              </a:rPr>
              <a:t>visokih</a:t>
            </a:r>
            <a:r>
              <a:rPr lang="en-US" sz="2400" dirty="0">
                <a:solidFill>
                  <a:schemeClr val="tx2"/>
                </a:solidFill>
                <a:effectLst/>
              </a:rPr>
              <a:t> </a:t>
            </a:r>
            <a:r>
              <a:rPr lang="en-US" sz="2400" dirty="0" err="1">
                <a:solidFill>
                  <a:schemeClr val="tx2"/>
                </a:solidFill>
                <a:effectLst/>
              </a:rPr>
              <a:t>planina</a:t>
            </a:r>
            <a:r>
              <a:rPr lang="en-US" sz="2400" dirty="0">
                <a:solidFill>
                  <a:schemeClr val="tx2"/>
                </a:solidFill>
                <a:effectLst/>
              </a:rPr>
              <a:t>.</a:t>
            </a:r>
          </a:p>
        </p:txBody>
      </p:sp>
      <p:pic>
        <p:nvPicPr>
          <p:cNvPr id="11" name="Slika 10" descr="Slika na kojoj se prikazuje tekst, držanje, tesarski metar, ruka&#10;&#10;Opis je automatski generiran">
            <a:extLst>
              <a:ext uri="{FF2B5EF4-FFF2-40B4-BE49-F238E27FC236}">
                <a16:creationId xmlns:a16="http://schemas.microsoft.com/office/drawing/2014/main" id="{5940C5E3-0A61-45E3-9EA0-B875C05EFBBB}"/>
              </a:ext>
            </a:extLst>
          </p:cNvPr>
          <p:cNvPicPr>
            <a:picLocks noChangeAspect="1"/>
          </p:cNvPicPr>
          <p:nvPr/>
        </p:nvPicPr>
        <p:blipFill rotWithShape="1">
          <a:blip r:embed="rId2">
            <a:extLst>
              <a:ext uri="{28A0092B-C50C-407E-A947-70E740481C1C}">
                <a14:useLocalDpi xmlns:a14="http://schemas.microsoft.com/office/drawing/2010/main" val="0"/>
              </a:ext>
            </a:extLst>
          </a:blip>
          <a:srcRect t="13399" r="3" b="15418"/>
          <a:stretch/>
        </p:blipFill>
        <p:spPr>
          <a:xfrm>
            <a:off x="6307732" y="-18"/>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41" name="Slika 40" descr="Slika na kojoj se prikazuje na otvorenom, insekt&#10;&#10;Opis je automatski generiran">
            <a:extLst>
              <a:ext uri="{FF2B5EF4-FFF2-40B4-BE49-F238E27FC236}">
                <a16:creationId xmlns:a16="http://schemas.microsoft.com/office/drawing/2014/main" id="{199DB49F-33B2-4E9D-8BD4-47479DA672E3}"/>
              </a:ext>
            </a:extLst>
          </p:cNvPr>
          <p:cNvPicPr>
            <a:picLocks noChangeAspect="1"/>
          </p:cNvPicPr>
          <p:nvPr/>
        </p:nvPicPr>
        <p:blipFill rotWithShape="1">
          <a:blip r:embed="rId3">
            <a:extLst>
              <a:ext uri="{28A0092B-C50C-407E-A947-70E740481C1C}">
                <a14:useLocalDpi xmlns:a14="http://schemas.microsoft.com/office/drawing/2010/main" val="0"/>
              </a:ext>
            </a:extLst>
          </a:blip>
          <a:srcRect r="8937" b="1"/>
          <a:stretch/>
        </p:blipFill>
        <p:spPr bwMode="auto">
          <a:xfrm>
            <a:off x="6632069" y="3431714"/>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a:noFill/>
        </p:spPr>
      </p:pic>
    </p:spTree>
    <p:extLst>
      <p:ext uri="{BB962C8B-B14F-4D97-AF65-F5344CB8AC3E}">
        <p14:creationId xmlns:p14="http://schemas.microsoft.com/office/powerpoint/2010/main" val="398141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4" name="Group 323">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25" name="Straight Connector 324">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57" name="Right Triangle 35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59" name="Rectangle 35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61" name="Group 360">
            <a:extLst>
              <a:ext uri="{FF2B5EF4-FFF2-40B4-BE49-F238E27FC236}">
                <a16:creationId xmlns:a16="http://schemas.microsoft.com/office/drawing/2014/main" id="{6C7EFEDF-B80D-4DDC-BDDB-07EE2B7138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362" name="Straight Connector 361">
              <a:extLst>
                <a:ext uri="{FF2B5EF4-FFF2-40B4-BE49-F238E27FC236}">
                  <a16:creationId xmlns:a16="http://schemas.microsoft.com/office/drawing/2014/main" id="{DC0FC704-0D6A-40F4-A4DB-E5752F0791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A094A34-BC1E-42B1-923A-A31FAE692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613FDCCC-EC91-4530-8E8F-051732CEFF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A69DAA08-7159-447E-815C-9713859C82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98048820-26B7-4416-A771-F8CFC91AA3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17AFB01-0EC8-4374-A159-92C5B75E0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DCC07909-3CE2-49FD-BF09-A2E7A04728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AAB80E4D-1A7D-414B-ADD5-1DBAD1023D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B7BDA1FA-7C4B-4AA2-A98F-0C909102B1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BB760553-CF03-47D2-9442-9A2944BAA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586440F5-36E6-414A-942F-77D32374F4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0459D2A6-BCEF-4C66-9DB5-D6993A5BEF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B31BA876-536E-4862-BDC1-D3077E6D8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E73603A-D054-4D28-9BC0-5E80106D09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DA34744D-2DDC-43F9-9AB2-C06239A24F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D437C16F-A74E-4D5D-B552-7AEB4248F8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8EB4EAAD-96A7-4D40-A187-AF3592F7E5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303F3CE-56EA-46AE-9507-4FC5E6737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3240CACE-F306-4FCC-91CE-28E8B284E8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1FDABEB-09C8-4DFD-84C1-B9D8244DD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F78ED25-AF81-4CE9-B834-9554D282BD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84AACE56-AC61-4F77-866C-7DCE9DCB10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06F559D5-2FAC-49BA-BC9D-F2357200D3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BE191333-8DDF-4355-87CE-610E9092C1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DD95195-8849-45F9-BB0A-6034F5D2E1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35A906B9-A8B3-4366-BF3D-FFDC70C62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CA16894E-53B7-4A5F-96EC-281E569B92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6C6BB911-D83F-4ADF-864C-27F736537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861C093-5287-4A9E-93F3-0F15DEF9F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B3BF293D-A695-4F54-A771-5BDEF38BC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BC99486E-23C0-432E-9ABB-E14D467AC4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4" name="Right Triangle 393">
            <a:extLst>
              <a:ext uri="{FF2B5EF4-FFF2-40B4-BE49-F238E27FC236}">
                <a16:creationId xmlns:a16="http://schemas.microsoft.com/office/drawing/2014/main" id="{59DB1C6C-F813-4A7B-AAE9-C015D5C1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973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691078" y="725951"/>
            <a:ext cx="6368595" cy="1442463"/>
          </a:xfrm>
        </p:spPr>
        <p:txBody>
          <a:bodyPr vert="horz" lIns="91440" tIns="45720" rIns="91440" bIns="45720" rtlCol="0" anchor="b">
            <a:normAutofit/>
          </a:bodyPr>
          <a:lstStyle/>
          <a:p>
            <a:pPr algn="ctr">
              <a:spcAft>
                <a:spcPts val="800"/>
              </a:spcAft>
              <a:tabLst>
                <a:tab pos="990600" algn="l"/>
              </a:tabLst>
            </a:pPr>
            <a:r>
              <a:rPr lang="en-US" sz="3200" b="1" i="1" dirty="0"/>
              <a:t>V I D R A</a:t>
            </a:r>
          </a:p>
        </p:txBody>
      </p:sp>
      <p:sp>
        <p:nvSpPr>
          <p:cNvPr id="282" name="TekstniOkvir 111">
            <a:extLst>
              <a:ext uri="{FF2B5EF4-FFF2-40B4-BE49-F238E27FC236}">
                <a16:creationId xmlns:a16="http://schemas.microsoft.com/office/drawing/2014/main" id="{9476B1C4-CDBE-452E-A6BF-EAD176FBDAB2}"/>
              </a:ext>
            </a:extLst>
          </p:cNvPr>
          <p:cNvSpPr txBox="1"/>
          <p:nvPr/>
        </p:nvSpPr>
        <p:spPr>
          <a:xfrm>
            <a:off x="691078" y="2340131"/>
            <a:ext cx="6368595" cy="3564436"/>
          </a:xfrm>
          <a:prstGeom prst="rect">
            <a:avLst/>
          </a:prstGeom>
        </p:spPr>
        <p:txBody>
          <a:bodyPr vert="horz" lIns="91440" tIns="45720" rIns="91440" bIns="45720" rtlCol="0">
            <a:normAutofit/>
          </a:bodyPr>
          <a:lstStyle/>
          <a:p>
            <a:pPr algn="ctr">
              <a:lnSpc>
                <a:spcPct val="110000"/>
              </a:lnSpc>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effectLst/>
              </a:rPr>
              <a:t>brkati</a:t>
            </a:r>
            <a:r>
              <a:rPr lang="en-US" sz="2400" dirty="0">
                <a:solidFill>
                  <a:schemeClr val="tx2"/>
                </a:solidFill>
                <a:effectLst/>
              </a:rPr>
              <a:t> </a:t>
            </a:r>
            <a:r>
              <a:rPr lang="en-US" sz="2400" dirty="0" err="1">
                <a:solidFill>
                  <a:schemeClr val="tx2"/>
                </a:solidFill>
                <a:effectLst/>
              </a:rPr>
              <a:t>stanovnik</a:t>
            </a:r>
            <a:r>
              <a:rPr lang="en-US" sz="2400" dirty="0">
                <a:solidFill>
                  <a:schemeClr val="tx2"/>
                </a:solidFill>
                <a:effectLst/>
              </a:rPr>
              <a:t> </a:t>
            </a:r>
            <a:r>
              <a:rPr lang="en-US" sz="2400" dirty="0" err="1">
                <a:solidFill>
                  <a:schemeClr val="tx2"/>
                </a:solidFill>
                <a:effectLst/>
              </a:rPr>
              <a:t>rijeka</a:t>
            </a:r>
            <a:r>
              <a:rPr lang="en-US" sz="2400" dirty="0">
                <a:solidFill>
                  <a:schemeClr val="tx2"/>
                </a:solidFill>
                <a:effectLst/>
              </a:rPr>
              <a:t> </a:t>
            </a:r>
            <a:r>
              <a:rPr lang="en-US" sz="2400" dirty="0" err="1">
                <a:solidFill>
                  <a:schemeClr val="tx2"/>
                </a:solidFill>
                <a:effectLst/>
              </a:rPr>
              <a:t>i</a:t>
            </a:r>
            <a:r>
              <a:rPr lang="en-US" sz="2400" dirty="0">
                <a:solidFill>
                  <a:schemeClr val="tx2"/>
                </a:solidFill>
                <a:effectLst/>
              </a:rPr>
              <a:t> </a:t>
            </a:r>
            <a:r>
              <a:rPr lang="en-US" sz="2400" dirty="0" err="1">
                <a:solidFill>
                  <a:schemeClr val="tx2"/>
                </a:solidFill>
                <a:effectLst/>
              </a:rPr>
              <a:t>jezera</a:t>
            </a:r>
            <a:endParaRPr lang="en-US" sz="2400" dirty="0">
              <a:solidFill>
                <a:schemeClr val="tx2"/>
              </a:solidFill>
              <a:effectLst/>
            </a:endParaRPr>
          </a:p>
          <a:p>
            <a:pPr algn="ctr">
              <a:lnSpc>
                <a:spcPct val="110000"/>
              </a:lnSpc>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effectLst/>
              </a:rPr>
              <a:t>najveća</a:t>
            </a:r>
            <a:r>
              <a:rPr lang="en-US" sz="2400" dirty="0">
                <a:solidFill>
                  <a:schemeClr val="tx2"/>
                </a:solidFill>
                <a:effectLst/>
              </a:rPr>
              <a:t> </a:t>
            </a:r>
            <a:r>
              <a:rPr lang="en-US" sz="2400" dirty="0" err="1">
                <a:solidFill>
                  <a:schemeClr val="tx2"/>
                </a:solidFill>
                <a:effectLst/>
              </a:rPr>
              <a:t>europska</a:t>
            </a:r>
            <a:r>
              <a:rPr lang="en-US" sz="2400" dirty="0">
                <a:solidFill>
                  <a:schemeClr val="tx2"/>
                </a:solidFill>
                <a:effectLst/>
              </a:rPr>
              <a:t> </a:t>
            </a:r>
            <a:r>
              <a:rPr lang="en-US" sz="2400" dirty="0" err="1">
                <a:solidFill>
                  <a:schemeClr val="tx2"/>
                </a:solidFill>
                <a:effectLst/>
              </a:rPr>
              <a:t>kuna</a:t>
            </a:r>
            <a:endParaRPr lang="en-US" sz="2400" dirty="0">
              <a:solidFill>
                <a:schemeClr val="tx2"/>
              </a:solidFill>
              <a:effectLst/>
            </a:endParaRPr>
          </a:p>
          <a:p>
            <a:pPr algn="ctr">
              <a:lnSpc>
                <a:spcPct val="110000"/>
              </a:lnSpc>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rPr>
              <a:t>p</a:t>
            </a:r>
            <a:r>
              <a:rPr lang="en-US" sz="2400" dirty="0" err="1">
                <a:solidFill>
                  <a:schemeClr val="tx2"/>
                </a:solidFill>
                <a:effectLst/>
              </a:rPr>
              <a:t>rilagođena</a:t>
            </a:r>
            <a:r>
              <a:rPr lang="en-US" sz="2400" dirty="0">
                <a:solidFill>
                  <a:schemeClr val="tx2"/>
                </a:solidFill>
                <a:effectLst/>
              </a:rPr>
              <a:t> </a:t>
            </a:r>
            <a:r>
              <a:rPr lang="en-US" sz="2400" dirty="0" err="1">
                <a:solidFill>
                  <a:schemeClr val="tx2"/>
                </a:solidFill>
                <a:effectLst/>
              </a:rPr>
              <a:t>životu</a:t>
            </a:r>
            <a:r>
              <a:rPr lang="en-US" sz="2400" dirty="0">
                <a:solidFill>
                  <a:schemeClr val="tx2"/>
                </a:solidFill>
                <a:effectLst/>
              </a:rPr>
              <a:t> u </a:t>
            </a:r>
            <a:r>
              <a:rPr lang="en-US" sz="2400" dirty="0" err="1">
                <a:solidFill>
                  <a:schemeClr val="tx2"/>
                </a:solidFill>
                <a:effectLst/>
              </a:rPr>
              <a:t>vodi</a:t>
            </a:r>
            <a:r>
              <a:rPr lang="en-US" sz="2400" dirty="0">
                <a:solidFill>
                  <a:schemeClr val="tx2"/>
                </a:solidFill>
                <a:effectLst/>
              </a:rPr>
              <a:t> </a:t>
            </a:r>
            <a:r>
              <a:rPr lang="en-US" sz="2400" dirty="0" err="1">
                <a:solidFill>
                  <a:schemeClr val="tx2"/>
                </a:solidFill>
                <a:effectLst/>
              </a:rPr>
              <a:t>uključujući</a:t>
            </a:r>
            <a:r>
              <a:rPr lang="en-US" sz="2400" dirty="0">
                <a:solidFill>
                  <a:schemeClr val="tx2"/>
                </a:solidFill>
                <a:effectLst/>
              </a:rPr>
              <a:t> </a:t>
            </a:r>
            <a:r>
              <a:rPr lang="en-US" sz="2400" dirty="0" err="1">
                <a:solidFill>
                  <a:schemeClr val="tx2"/>
                </a:solidFill>
                <a:effectLst/>
              </a:rPr>
              <a:t>i</a:t>
            </a:r>
            <a:r>
              <a:rPr lang="en-US" sz="2400" dirty="0">
                <a:solidFill>
                  <a:schemeClr val="tx2"/>
                </a:solidFill>
                <a:effectLst/>
              </a:rPr>
              <a:t> more. </a:t>
            </a:r>
          </a:p>
          <a:p>
            <a:pPr algn="ctr">
              <a:lnSpc>
                <a:spcPct val="110000"/>
              </a:lnSpc>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rPr>
              <a:t>u</a:t>
            </a:r>
            <a:r>
              <a:rPr lang="en-US" sz="2400" dirty="0" err="1">
                <a:solidFill>
                  <a:schemeClr val="tx2"/>
                </a:solidFill>
                <a:effectLst/>
              </a:rPr>
              <a:t>grožena</a:t>
            </a:r>
            <a:r>
              <a:rPr lang="en-US" sz="2400" dirty="0">
                <a:solidFill>
                  <a:schemeClr val="tx2"/>
                </a:solidFill>
                <a:effectLst/>
              </a:rPr>
              <a:t> je </a:t>
            </a:r>
            <a:r>
              <a:rPr lang="en-US" sz="2400" dirty="0" err="1">
                <a:solidFill>
                  <a:schemeClr val="tx2"/>
                </a:solidFill>
                <a:effectLst/>
              </a:rPr>
              <a:t>uglavnom</a:t>
            </a:r>
            <a:r>
              <a:rPr lang="en-US" sz="2400" dirty="0">
                <a:solidFill>
                  <a:schemeClr val="tx2"/>
                </a:solidFill>
                <a:effectLst/>
              </a:rPr>
              <a:t> </a:t>
            </a:r>
            <a:r>
              <a:rPr lang="en-US" sz="2400" dirty="0" err="1">
                <a:solidFill>
                  <a:schemeClr val="tx2"/>
                </a:solidFill>
                <a:effectLst/>
              </a:rPr>
              <a:t>zbog</a:t>
            </a:r>
            <a:r>
              <a:rPr lang="en-US" sz="2400" dirty="0">
                <a:solidFill>
                  <a:schemeClr val="tx2"/>
                </a:solidFill>
                <a:effectLst/>
              </a:rPr>
              <a:t> </a:t>
            </a:r>
            <a:r>
              <a:rPr lang="en-US" sz="2400" dirty="0" err="1">
                <a:solidFill>
                  <a:schemeClr val="tx2"/>
                </a:solidFill>
                <a:effectLst/>
              </a:rPr>
              <a:t>uništavanja</a:t>
            </a:r>
            <a:r>
              <a:rPr lang="en-US" sz="2400" dirty="0">
                <a:solidFill>
                  <a:schemeClr val="tx2"/>
                </a:solidFill>
                <a:effectLst/>
              </a:rPr>
              <a:t> </a:t>
            </a:r>
            <a:r>
              <a:rPr lang="en-US" sz="2400" dirty="0" err="1">
                <a:solidFill>
                  <a:schemeClr val="tx2"/>
                </a:solidFill>
                <a:effectLst/>
              </a:rPr>
              <a:t>povoljnih</a:t>
            </a:r>
            <a:r>
              <a:rPr lang="en-US" sz="2400" dirty="0">
                <a:solidFill>
                  <a:schemeClr val="tx2"/>
                </a:solidFill>
                <a:effectLst/>
              </a:rPr>
              <a:t> </a:t>
            </a:r>
            <a:r>
              <a:rPr lang="en-US" sz="2400" dirty="0" err="1">
                <a:solidFill>
                  <a:schemeClr val="tx2"/>
                </a:solidFill>
                <a:effectLst/>
              </a:rPr>
              <a:t>staništa</a:t>
            </a:r>
            <a:r>
              <a:rPr lang="en-US" sz="2400" dirty="0">
                <a:solidFill>
                  <a:schemeClr val="tx2"/>
                </a:solidFill>
                <a:effectLst/>
              </a:rPr>
              <a:t>, </a:t>
            </a:r>
            <a:r>
              <a:rPr lang="en-US" sz="2400" dirty="0" err="1">
                <a:solidFill>
                  <a:schemeClr val="tx2"/>
                </a:solidFill>
                <a:effectLst/>
              </a:rPr>
              <a:t>onečišćenja</a:t>
            </a:r>
            <a:r>
              <a:rPr lang="en-US" sz="2400" dirty="0">
                <a:solidFill>
                  <a:schemeClr val="tx2"/>
                </a:solidFill>
                <a:effectLst/>
              </a:rPr>
              <a:t> </a:t>
            </a:r>
            <a:r>
              <a:rPr lang="en-US" sz="2400" dirty="0" err="1">
                <a:solidFill>
                  <a:schemeClr val="tx2"/>
                </a:solidFill>
                <a:effectLst/>
              </a:rPr>
              <a:t>voda</a:t>
            </a:r>
            <a:r>
              <a:rPr lang="en-US" sz="2400" dirty="0">
                <a:solidFill>
                  <a:schemeClr val="tx2"/>
                </a:solidFill>
                <a:effectLst/>
              </a:rPr>
              <a:t>, </a:t>
            </a:r>
            <a:r>
              <a:rPr lang="en-US" sz="2400" dirty="0" err="1">
                <a:solidFill>
                  <a:schemeClr val="tx2"/>
                </a:solidFill>
                <a:effectLst/>
              </a:rPr>
              <a:t>uznemiravanja</a:t>
            </a:r>
            <a:r>
              <a:rPr lang="en-US" sz="2400" dirty="0">
                <a:solidFill>
                  <a:schemeClr val="tx2"/>
                </a:solidFill>
                <a:effectLst/>
              </a:rPr>
              <a:t> </a:t>
            </a:r>
            <a:r>
              <a:rPr lang="en-US" sz="2400" dirty="0" err="1">
                <a:solidFill>
                  <a:schemeClr val="tx2"/>
                </a:solidFill>
                <a:effectLst/>
              </a:rPr>
              <a:t>i</a:t>
            </a:r>
            <a:r>
              <a:rPr lang="en-US" sz="2400" dirty="0">
                <a:solidFill>
                  <a:schemeClr val="tx2"/>
                </a:solidFill>
                <a:effectLst/>
              </a:rPr>
              <a:t> </a:t>
            </a:r>
            <a:r>
              <a:rPr lang="en-US" sz="2400" dirty="0" err="1">
                <a:solidFill>
                  <a:schemeClr val="tx2"/>
                </a:solidFill>
                <a:effectLst/>
              </a:rPr>
              <a:t>krivolova</a:t>
            </a:r>
            <a:r>
              <a:rPr lang="en-US" sz="2400" dirty="0">
                <a:solidFill>
                  <a:schemeClr val="tx2"/>
                </a:solidFill>
                <a:effectLst/>
              </a:rPr>
              <a:t>.</a:t>
            </a:r>
          </a:p>
        </p:txBody>
      </p:sp>
      <p:pic>
        <p:nvPicPr>
          <p:cNvPr id="75" name="Slika 74" descr="Free slika: vidra, životinja, priroda | Hippopx">
            <a:extLst>
              <a:ext uri="{FF2B5EF4-FFF2-40B4-BE49-F238E27FC236}">
                <a16:creationId xmlns:a16="http://schemas.microsoft.com/office/drawing/2014/main" id="{CFF6B17F-9EED-4956-B926-431E81F505CC}"/>
              </a:ext>
            </a:extLst>
          </p:cNvPr>
          <p:cNvPicPr>
            <a:picLocks noChangeAspect="1"/>
          </p:cNvPicPr>
          <p:nvPr/>
        </p:nvPicPr>
        <p:blipFill rotWithShape="1">
          <a:blip r:embed="rId2">
            <a:extLst>
              <a:ext uri="{28A0092B-C50C-407E-A947-70E740481C1C}">
                <a14:useLocalDpi xmlns:a14="http://schemas.microsoft.com/office/drawing/2010/main" val="0"/>
              </a:ext>
            </a:extLst>
          </a:blip>
          <a:srcRect t="3557" r="2" b="13013"/>
          <a:stretch/>
        </p:blipFill>
        <p:spPr bwMode="auto">
          <a:xfrm>
            <a:off x="8068942" y="171715"/>
            <a:ext cx="3924315" cy="2177296"/>
          </a:xfrm>
          <a:prstGeom prst="rect">
            <a:avLst/>
          </a:prstGeom>
          <a:noFill/>
          <a:extLst>
            <a:ext uri="{53640926-AAD7-44D8-BBD7-CCE9431645EC}">
              <a14:shadowObscured xmlns:a14="http://schemas.microsoft.com/office/drawing/2010/main"/>
            </a:ext>
          </a:extLst>
        </p:spPr>
      </p:pic>
      <p:pic>
        <p:nvPicPr>
          <p:cNvPr id="74" name="Picture 3" descr="Sunlit path through an almond orchard">
            <a:extLst>
              <a:ext uri="{FF2B5EF4-FFF2-40B4-BE49-F238E27FC236}">
                <a16:creationId xmlns:a16="http://schemas.microsoft.com/office/drawing/2014/main" id="{9D6063C0-9366-4039-BC46-50A735BA252D}"/>
              </a:ext>
            </a:extLst>
          </p:cNvPr>
          <p:cNvPicPr>
            <a:picLocks noChangeAspect="1"/>
          </p:cNvPicPr>
          <p:nvPr/>
        </p:nvPicPr>
        <p:blipFill rotWithShape="1">
          <a:blip r:embed="rId3"/>
          <a:srcRect r="2" b="16882"/>
          <a:stretch/>
        </p:blipFill>
        <p:spPr>
          <a:xfrm>
            <a:off x="8068942" y="2338799"/>
            <a:ext cx="3924315" cy="2177296"/>
          </a:xfrm>
          <a:prstGeom prst="rect">
            <a:avLst/>
          </a:prstGeom>
        </p:spPr>
      </p:pic>
      <p:pic>
        <p:nvPicPr>
          <p:cNvPr id="4" name="Slika 3" descr="Slika na kojoj se prikazuje tekst, tesarski metar&#10;&#10;Opis je automatski generiran">
            <a:extLst>
              <a:ext uri="{FF2B5EF4-FFF2-40B4-BE49-F238E27FC236}">
                <a16:creationId xmlns:a16="http://schemas.microsoft.com/office/drawing/2014/main" id="{A01E5EA1-875C-4450-A7F9-CBD1491575A4}"/>
              </a:ext>
            </a:extLst>
          </p:cNvPr>
          <p:cNvPicPr>
            <a:picLocks noChangeAspect="1"/>
          </p:cNvPicPr>
          <p:nvPr/>
        </p:nvPicPr>
        <p:blipFill rotWithShape="1">
          <a:blip r:embed="rId4">
            <a:extLst>
              <a:ext uri="{28A0092B-C50C-407E-A947-70E740481C1C}">
                <a14:useLocalDpi xmlns:a14="http://schemas.microsoft.com/office/drawing/2010/main" val="0"/>
              </a:ext>
            </a:extLst>
          </a:blip>
          <a:srcRect t="18045" r="2" b="21975"/>
          <a:stretch/>
        </p:blipFill>
        <p:spPr>
          <a:xfrm>
            <a:off x="8068942" y="4505883"/>
            <a:ext cx="3924315" cy="2177296"/>
          </a:xfrm>
          <a:prstGeom prst="rect">
            <a:avLst/>
          </a:prstGeom>
        </p:spPr>
      </p:pic>
    </p:spTree>
    <p:extLst>
      <p:ext uri="{BB962C8B-B14F-4D97-AF65-F5344CB8AC3E}">
        <p14:creationId xmlns:p14="http://schemas.microsoft.com/office/powerpoint/2010/main" val="427378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7" name="Group 406">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08" name="Straight Connector 407">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0" name="Right Triangle 439">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2" name="Rectangle 44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4" name="Group 443">
            <a:extLst>
              <a:ext uri="{FF2B5EF4-FFF2-40B4-BE49-F238E27FC236}">
                <a16:creationId xmlns:a16="http://schemas.microsoft.com/office/drawing/2014/main" id="{7408B2EE-0697-47B6-A5CC-E6262FA06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45" name="Straight Connector 444">
              <a:extLst>
                <a:ext uri="{FF2B5EF4-FFF2-40B4-BE49-F238E27FC236}">
                  <a16:creationId xmlns:a16="http://schemas.microsoft.com/office/drawing/2014/main" id="{C970B0B8-0AF7-45CE-B2F6-5A6928F2B4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5447B613-2B78-4514-9E6B-5905B897F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90C23F81-0B25-4024-A186-D90519F6F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6BD98C2B-24E5-4000-81F5-0483FA056E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CAD7792E-A244-4BBE-9642-3D358A35B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0C85EBC7-97D9-4F7A-B052-B66356DE45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77BB3DE0-25F5-49B1-9EFC-F9FEA2B994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DB78EBFE-DB94-4876-9111-4DBEA74DF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5DE8C4C7-6BCC-43D0-84DE-D9A4C4263A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6548930F-0533-41CC-B97A-3A19755BD0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4D942ACC-89B0-4EB1-B137-34CC4A6A71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76EACA15-FDA7-4E35-A9DD-5B1F318AAB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DF81A442-5538-4334-BE83-883F91D3BE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373DBA9B-899D-4FBC-AE21-5C9D6896D0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3CEEB2D5-6E13-460D-90B6-6E2E21E8E3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81577F8-AC75-4C5E-AB1E-EF0AF7673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2E982ED5-DB55-4FC2-A438-22A097A938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A375E856-4A79-49E1-935D-5DE1BE673E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5BA2AAC9-CA6D-4CF0-ABE3-6C738EE0A1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9600408B-354E-412C-A158-9EBD561DF4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71AEA045-341F-4204-B54A-4EB075AB63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7D5A8EF0-B3A8-4D60-9CB5-C898703E7D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5C8B0A90-29D6-41DB-9EF3-3941BA2182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CFA3DE2E-0F16-46CF-A9E1-72AB5BE245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60A69402-EFD6-4D4D-9631-826F3CCD0D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3B4371DA-55E8-441B-8F80-8B6C8161D8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01D3320B-8986-40E0-A8D6-6A0F831DAA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6A330720-E1E5-42C9-A8B5-D9E46D95BA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2BB07986-B0CF-43A3-B012-12F72C4436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664C1BA9-A6CF-493B-87B8-69100149A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C1D088E6-BAC1-421D-82F5-3D02FED0C8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7" name="Right Triangle 476">
            <a:extLst>
              <a:ext uri="{FF2B5EF4-FFF2-40B4-BE49-F238E27FC236}">
                <a16:creationId xmlns:a16="http://schemas.microsoft.com/office/drawing/2014/main" id="{0E0283C2-A372-42A3-80E3-B602516EB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7894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876753" y="202626"/>
            <a:ext cx="10325000" cy="803683"/>
          </a:xfrm>
        </p:spPr>
        <p:txBody>
          <a:bodyPr vert="horz" lIns="91440" tIns="45720" rIns="91440" bIns="45720" rtlCol="0" anchor="ctr">
            <a:normAutofit/>
          </a:bodyPr>
          <a:lstStyle/>
          <a:p>
            <a:pPr algn="ctr">
              <a:spcAft>
                <a:spcPts val="800"/>
              </a:spcAft>
              <a:tabLst>
                <a:tab pos="990600" algn="l"/>
              </a:tabLst>
            </a:pPr>
            <a:r>
              <a:rPr lang="en-US" sz="3200" b="1" i="1" dirty="0">
                <a:solidFill>
                  <a:srgbClr val="002060"/>
                </a:solidFill>
              </a:rPr>
              <a:t>G L A V A T A    Ž E L V A</a:t>
            </a:r>
          </a:p>
        </p:txBody>
      </p:sp>
      <p:pic>
        <p:nvPicPr>
          <p:cNvPr id="73" name="Slika 72" descr="Besplatna slika: kornjača, more, vode, glavata, gmaz">
            <a:extLst>
              <a:ext uri="{FF2B5EF4-FFF2-40B4-BE49-F238E27FC236}">
                <a16:creationId xmlns:a16="http://schemas.microsoft.com/office/drawing/2014/main" id="{D2555112-53AE-4048-9DB6-1F42F54A85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732" r="-1" b="16308"/>
          <a:stretch/>
        </p:blipFill>
        <p:spPr bwMode="auto">
          <a:xfrm>
            <a:off x="20" y="3660265"/>
            <a:ext cx="6094456" cy="3197735"/>
          </a:xfrm>
          <a:custGeom>
            <a:avLst/>
            <a:gdLst/>
            <a:ahLst/>
            <a:cxnLst/>
            <a:rect l="l" t="t" r="r" b="b"/>
            <a:pathLst>
              <a:path w="6094476" h="3451094">
                <a:moveTo>
                  <a:pt x="6094476" y="0"/>
                </a:moveTo>
                <a:lnTo>
                  <a:pt x="6094476" y="3451094"/>
                </a:lnTo>
                <a:lnTo>
                  <a:pt x="0" y="3451094"/>
                </a:lnTo>
                <a:lnTo>
                  <a:pt x="0" y="585590"/>
                </a:lnTo>
                <a:cubicBezTo>
                  <a:pt x="3047238" y="585590"/>
                  <a:pt x="4570857" y="244319"/>
                  <a:pt x="6094476" y="0"/>
                </a:cubicBezTo>
                <a:close/>
              </a:path>
            </a:pathLst>
          </a:custGeom>
          <a:noFill/>
          <a:extLst>
            <a:ext uri="{53640926-AAD7-44D8-BBD7-CCE9431645EC}">
              <a14:shadowObscured xmlns:a14="http://schemas.microsoft.com/office/drawing/2010/main"/>
            </a:ext>
          </a:extLst>
        </p:spPr>
      </p:pic>
      <p:pic>
        <p:nvPicPr>
          <p:cNvPr id="5" name="Slika 4" descr="Slika na kojoj se prikazuje tekst, osoba, tesarski metar&#10;&#10;Opis je automatski generiran">
            <a:extLst>
              <a:ext uri="{FF2B5EF4-FFF2-40B4-BE49-F238E27FC236}">
                <a16:creationId xmlns:a16="http://schemas.microsoft.com/office/drawing/2014/main" id="{E484206C-383E-4E19-9548-AC257DDB0DAC}"/>
              </a:ext>
            </a:extLst>
          </p:cNvPr>
          <p:cNvPicPr>
            <a:picLocks noChangeAspect="1"/>
          </p:cNvPicPr>
          <p:nvPr/>
        </p:nvPicPr>
        <p:blipFill rotWithShape="1">
          <a:blip r:embed="rId3">
            <a:extLst>
              <a:ext uri="{28A0092B-C50C-407E-A947-70E740481C1C}">
                <a14:useLocalDpi xmlns:a14="http://schemas.microsoft.com/office/drawing/2010/main" val="0"/>
              </a:ext>
            </a:extLst>
          </a:blip>
          <a:srcRect t="21979" r="-1" b="14927"/>
          <a:stretch/>
        </p:blipFill>
        <p:spPr>
          <a:xfrm>
            <a:off x="6094476" y="3435761"/>
            <a:ext cx="6094476" cy="3422239"/>
          </a:xfrm>
          <a:custGeom>
            <a:avLst/>
            <a:gdLst/>
            <a:ahLst/>
            <a:cxnLst/>
            <a:rect l="l" t="t" r="r" b="b"/>
            <a:pathLst>
              <a:path w="6094476" h="3693386">
                <a:moveTo>
                  <a:pt x="2842279" y="26"/>
                </a:moveTo>
                <a:cubicBezTo>
                  <a:pt x="3719773" y="1517"/>
                  <a:pt x="4761309" y="68747"/>
                  <a:pt x="6094476" y="238413"/>
                </a:cubicBezTo>
                <a:lnTo>
                  <a:pt x="6094476" y="3693386"/>
                </a:lnTo>
                <a:lnTo>
                  <a:pt x="0" y="3693386"/>
                </a:lnTo>
                <a:lnTo>
                  <a:pt x="0" y="242291"/>
                </a:lnTo>
                <a:cubicBezTo>
                  <a:pt x="857036" y="104862"/>
                  <a:pt x="1714072" y="-1892"/>
                  <a:pt x="2842279" y="26"/>
                </a:cubicBezTo>
                <a:close/>
              </a:path>
            </a:pathLst>
          </a:custGeom>
        </p:spPr>
      </p:pic>
      <p:sp>
        <p:nvSpPr>
          <p:cNvPr id="76" name="TekstniOkvir 75">
            <a:extLst>
              <a:ext uri="{FF2B5EF4-FFF2-40B4-BE49-F238E27FC236}">
                <a16:creationId xmlns:a16="http://schemas.microsoft.com/office/drawing/2014/main" id="{CD5DDB17-261C-44D5-88EE-50EED216449B}"/>
              </a:ext>
            </a:extLst>
          </p:cNvPr>
          <p:cNvSpPr txBox="1"/>
          <p:nvPr/>
        </p:nvSpPr>
        <p:spPr>
          <a:xfrm>
            <a:off x="530914" y="993879"/>
            <a:ext cx="11219922" cy="2416641"/>
          </a:xfrm>
          <a:prstGeom prst="rect">
            <a:avLst/>
          </a:prstGeom>
        </p:spPr>
        <p:txBody>
          <a:bodyPr vert="horz" lIns="91440" tIns="45720" rIns="91440" bIns="45720" rtlCol="0">
            <a:noAutofit/>
          </a:bodyPr>
          <a:lstStyle/>
          <a:p>
            <a:pPr algn="ctr">
              <a:spcAft>
                <a:spcPts val="800"/>
              </a:spcAft>
              <a:buClr>
                <a:schemeClr val="tx2">
                  <a:lumMod val="50000"/>
                  <a:lumOff val="50000"/>
                </a:schemeClr>
              </a:buClr>
              <a:buSzPct val="75000"/>
            </a:pPr>
            <a:r>
              <a:rPr lang="en-US" sz="2400" dirty="0">
                <a:solidFill>
                  <a:schemeClr val="tx2"/>
                </a:solidFill>
                <a:effectLst/>
              </a:rPr>
              <a:t>- </a:t>
            </a:r>
            <a:r>
              <a:rPr lang="en-US" sz="2400" dirty="0" err="1">
                <a:solidFill>
                  <a:schemeClr val="tx2"/>
                </a:solidFill>
                <a:effectLst/>
              </a:rPr>
              <a:t>dobila</a:t>
            </a:r>
            <a:r>
              <a:rPr lang="en-US" sz="2400" dirty="0">
                <a:solidFill>
                  <a:schemeClr val="tx2"/>
                </a:solidFill>
                <a:effectLst/>
              </a:rPr>
              <a:t> </a:t>
            </a:r>
            <a:r>
              <a:rPr lang="en-US" sz="2400" dirty="0" err="1">
                <a:solidFill>
                  <a:schemeClr val="tx2"/>
                </a:solidFill>
                <a:effectLst/>
              </a:rPr>
              <a:t>ime</a:t>
            </a:r>
            <a:r>
              <a:rPr lang="en-US" sz="2400" dirty="0">
                <a:solidFill>
                  <a:schemeClr val="tx2"/>
                </a:solidFill>
                <a:effectLst/>
              </a:rPr>
              <a:t> </a:t>
            </a:r>
            <a:r>
              <a:rPr lang="en-US" sz="2400" dirty="0" err="1">
                <a:solidFill>
                  <a:schemeClr val="tx2"/>
                </a:solidFill>
                <a:effectLst/>
              </a:rPr>
              <a:t>zahvaljujući</a:t>
            </a:r>
            <a:r>
              <a:rPr lang="en-US" sz="2400" dirty="0">
                <a:solidFill>
                  <a:schemeClr val="tx2"/>
                </a:solidFill>
                <a:effectLst/>
              </a:rPr>
              <a:t> </a:t>
            </a:r>
            <a:r>
              <a:rPr lang="en-US" sz="2400" b="0" dirty="0" err="1">
                <a:solidFill>
                  <a:schemeClr val="tx2"/>
                </a:solidFill>
                <a:effectLst/>
              </a:rPr>
              <a:t>velikoj</a:t>
            </a:r>
            <a:r>
              <a:rPr lang="en-US" sz="2400" b="0" dirty="0">
                <a:solidFill>
                  <a:schemeClr val="tx2"/>
                </a:solidFill>
                <a:effectLst/>
              </a:rPr>
              <a:t> </a:t>
            </a:r>
            <a:r>
              <a:rPr lang="en-US" sz="2400" b="0" dirty="0" err="1">
                <a:solidFill>
                  <a:schemeClr val="tx2"/>
                </a:solidFill>
                <a:effectLst/>
              </a:rPr>
              <a:t>glavi</a:t>
            </a:r>
            <a:r>
              <a:rPr lang="en-US" sz="2400" b="0" dirty="0">
                <a:solidFill>
                  <a:schemeClr val="tx2"/>
                </a:solidFill>
                <a:effectLst/>
              </a:rPr>
              <a:t> s </a:t>
            </a:r>
            <a:r>
              <a:rPr lang="en-US" sz="2400" b="0" dirty="0" err="1">
                <a:solidFill>
                  <a:schemeClr val="tx2"/>
                </a:solidFill>
                <a:effectLst/>
              </a:rPr>
              <a:t>jakom</a:t>
            </a:r>
            <a:r>
              <a:rPr lang="en-US" sz="2400" b="0" dirty="0">
                <a:solidFill>
                  <a:schemeClr val="tx2"/>
                </a:solidFill>
                <a:effectLst/>
              </a:rPr>
              <a:t> </a:t>
            </a:r>
            <a:r>
              <a:rPr lang="en-US" sz="2400" b="0" dirty="0" err="1">
                <a:solidFill>
                  <a:schemeClr val="tx2"/>
                </a:solidFill>
                <a:effectLst/>
              </a:rPr>
              <a:t>čeljusti</a:t>
            </a:r>
            <a:r>
              <a:rPr lang="en-US" sz="2400" b="1" dirty="0">
                <a:solidFill>
                  <a:schemeClr val="tx2"/>
                </a:solidFill>
                <a:effectLst/>
              </a:rPr>
              <a:t> </a:t>
            </a:r>
            <a:r>
              <a:rPr lang="en-US" sz="2400" dirty="0" err="1">
                <a:solidFill>
                  <a:schemeClr val="tx2"/>
                </a:solidFill>
                <a:effectLst/>
              </a:rPr>
              <a:t>i</a:t>
            </a:r>
            <a:r>
              <a:rPr lang="en-US" sz="2400" b="1" dirty="0">
                <a:solidFill>
                  <a:schemeClr val="tx2"/>
                </a:solidFill>
                <a:effectLst/>
              </a:rPr>
              <a:t> </a:t>
            </a:r>
            <a:r>
              <a:rPr lang="en-US" sz="2400" b="0" dirty="0" err="1">
                <a:solidFill>
                  <a:schemeClr val="tx2"/>
                </a:solidFill>
                <a:effectLst/>
              </a:rPr>
              <a:t>snažnim</a:t>
            </a:r>
            <a:r>
              <a:rPr lang="en-US" sz="2400" b="0" dirty="0">
                <a:solidFill>
                  <a:schemeClr val="tx2"/>
                </a:solidFill>
                <a:effectLst/>
              </a:rPr>
              <a:t> </a:t>
            </a:r>
            <a:r>
              <a:rPr lang="en-US" sz="2400" b="0" dirty="0" err="1">
                <a:solidFill>
                  <a:schemeClr val="tx2"/>
                </a:solidFill>
                <a:effectLst/>
              </a:rPr>
              <a:t>čeljusnim</a:t>
            </a:r>
            <a:r>
              <a:rPr lang="en-US" sz="2400" b="0" dirty="0">
                <a:solidFill>
                  <a:schemeClr val="tx2"/>
                </a:solidFill>
                <a:effectLst/>
              </a:rPr>
              <a:t> </a:t>
            </a:r>
            <a:r>
              <a:rPr lang="en-US" sz="2400" b="0" dirty="0" err="1">
                <a:solidFill>
                  <a:schemeClr val="tx2"/>
                </a:solidFill>
                <a:effectLst/>
              </a:rPr>
              <a:t>mišićima</a:t>
            </a:r>
            <a:endParaRPr lang="en-US" sz="2400" b="1" dirty="0">
              <a:solidFill>
                <a:schemeClr val="tx2"/>
              </a:solidFill>
            </a:endParaRPr>
          </a:p>
          <a:p>
            <a:pPr algn="ctr">
              <a:spcAft>
                <a:spcPts val="800"/>
              </a:spcAft>
              <a:buClr>
                <a:schemeClr val="tx2">
                  <a:lumMod val="50000"/>
                  <a:lumOff val="50000"/>
                </a:schemeClr>
              </a:buClr>
              <a:buSzPct val="75000"/>
            </a:pPr>
            <a:r>
              <a:rPr lang="en-US" sz="2400" dirty="0">
                <a:solidFill>
                  <a:schemeClr val="tx2"/>
                </a:solidFill>
              </a:rPr>
              <a:t>-</a:t>
            </a:r>
            <a:r>
              <a:rPr lang="en-US" sz="2400" b="1" dirty="0">
                <a:solidFill>
                  <a:schemeClr val="tx2"/>
                </a:solidFill>
              </a:rPr>
              <a:t> </a:t>
            </a:r>
            <a:r>
              <a:rPr lang="en-US" sz="2400" dirty="0">
                <a:solidFill>
                  <a:schemeClr val="tx2"/>
                </a:solidFill>
              </a:rPr>
              <a:t>o</a:t>
            </a:r>
            <a:r>
              <a:rPr lang="en-US" sz="2400" dirty="0">
                <a:solidFill>
                  <a:schemeClr val="tx2"/>
                </a:solidFill>
                <a:effectLst/>
              </a:rPr>
              <a:t>va </a:t>
            </a:r>
            <a:r>
              <a:rPr lang="en-US" sz="2400" dirty="0" err="1">
                <a:solidFill>
                  <a:schemeClr val="tx2"/>
                </a:solidFill>
                <a:effectLst/>
              </a:rPr>
              <a:t>kornjača</a:t>
            </a:r>
            <a:r>
              <a:rPr lang="en-US" sz="2400" dirty="0">
                <a:solidFill>
                  <a:schemeClr val="tx2"/>
                </a:solidFill>
                <a:effectLst/>
              </a:rPr>
              <a:t> </a:t>
            </a:r>
            <a:r>
              <a:rPr lang="en-US" sz="2400" dirty="0" err="1">
                <a:solidFill>
                  <a:schemeClr val="tx2"/>
                </a:solidFill>
                <a:effectLst/>
              </a:rPr>
              <a:t>vrlo</a:t>
            </a:r>
            <a:r>
              <a:rPr lang="en-US" sz="2400" dirty="0">
                <a:solidFill>
                  <a:schemeClr val="tx2"/>
                </a:solidFill>
                <a:effectLst/>
              </a:rPr>
              <a:t> je </a:t>
            </a:r>
            <a:r>
              <a:rPr lang="en-US" sz="2400" dirty="0" err="1">
                <a:solidFill>
                  <a:schemeClr val="tx2"/>
                </a:solidFill>
                <a:effectLst/>
              </a:rPr>
              <a:t>velika</a:t>
            </a:r>
            <a:r>
              <a:rPr lang="en-US" sz="2400" dirty="0">
                <a:solidFill>
                  <a:schemeClr val="tx2"/>
                </a:solidFill>
                <a:effectLst/>
              </a:rPr>
              <a:t>, u </a:t>
            </a:r>
            <a:r>
              <a:rPr lang="en-US" sz="2400" dirty="0" err="1">
                <a:solidFill>
                  <a:schemeClr val="tx2"/>
                </a:solidFill>
                <a:effectLst/>
              </a:rPr>
              <a:t>prosjeku</a:t>
            </a:r>
            <a:r>
              <a:rPr lang="en-US" sz="2400" dirty="0">
                <a:solidFill>
                  <a:schemeClr val="tx2"/>
                </a:solidFill>
                <a:effectLst/>
              </a:rPr>
              <a:t> </a:t>
            </a:r>
            <a:r>
              <a:rPr lang="en-US" sz="2400" dirty="0" err="1">
                <a:solidFill>
                  <a:schemeClr val="tx2"/>
                </a:solidFill>
                <a:effectLst/>
              </a:rPr>
              <a:t>teži</a:t>
            </a:r>
            <a:r>
              <a:rPr lang="en-US" sz="2400" dirty="0">
                <a:solidFill>
                  <a:schemeClr val="tx2"/>
                </a:solidFill>
                <a:effectLst/>
              </a:rPr>
              <a:t> do </a:t>
            </a:r>
            <a:r>
              <a:rPr lang="en-US" sz="2400" b="0" dirty="0">
                <a:solidFill>
                  <a:schemeClr val="tx2"/>
                </a:solidFill>
                <a:effectLst/>
              </a:rPr>
              <a:t>115 </a:t>
            </a:r>
            <a:r>
              <a:rPr lang="en-US" sz="2400" b="0" dirty="0" err="1">
                <a:solidFill>
                  <a:schemeClr val="tx2"/>
                </a:solidFill>
                <a:effectLst/>
              </a:rPr>
              <a:t>kilograma</a:t>
            </a:r>
            <a:r>
              <a:rPr lang="en-US" sz="2400" b="0" dirty="0">
                <a:solidFill>
                  <a:schemeClr val="tx2"/>
                </a:solidFill>
                <a:effectLst/>
              </a:rPr>
              <a:t>.</a:t>
            </a:r>
            <a:r>
              <a:rPr lang="en-US" sz="2400" b="1" dirty="0">
                <a:solidFill>
                  <a:schemeClr val="tx2"/>
                </a:solidFill>
                <a:effectLst/>
              </a:rPr>
              <a:t> </a:t>
            </a:r>
            <a:endParaRPr lang="en-US" sz="2400" dirty="0">
              <a:solidFill>
                <a:schemeClr val="tx2"/>
              </a:solidFill>
              <a:effectLst/>
            </a:endParaRPr>
          </a:p>
          <a:p>
            <a:pPr algn="ctr">
              <a:spcAft>
                <a:spcPts val="800"/>
              </a:spcAft>
              <a:buClr>
                <a:schemeClr val="tx2">
                  <a:lumMod val="50000"/>
                  <a:lumOff val="50000"/>
                </a:schemeClr>
              </a:buClr>
              <a:buSzPct val="75000"/>
            </a:pPr>
            <a:r>
              <a:rPr lang="en-US" sz="2400" dirty="0">
                <a:solidFill>
                  <a:schemeClr val="tx2"/>
                </a:solidFill>
              </a:rPr>
              <a:t>- </a:t>
            </a:r>
            <a:r>
              <a:rPr lang="en-US" sz="2400" dirty="0" err="1">
                <a:solidFill>
                  <a:schemeClr val="tx2"/>
                </a:solidFill>
              </a:rPr>
              <a:t>j</a:t>
            </a:r>
            <a:r>
              <a:rPr lang="en-US" sz="2400" dirty="0" err="1">
                <a:solidFill>
                  <a:schemeClr val="tx2"/>
                </a:solidFill>
                <a:effectLst/>
              </a:rPr>
              <a:t>edini</a:t>
            </a:r>
            <a:r>
              <a:rPr lang="en-US" sz="2400" dirty="0">
                <a:solidFill>
                  <a:schemeClr val="tx2"/>
                </a:solidFill>
                <a:effectLst/>
              </a:rPr>
              <a:t> </a:t>
            </a:r>
            <a:r>
              <a:rPr lang="en-US" sz="2400" dirty="0" err="1">
                <a:solidFill>
                  <a:schemeClr val="tx2"/>
                </a:solidFill>
                <a:effectLst/>
              </a:rPr>
              <a:t>grabežljivci</a:t>
            </a:r>
            <a:r>
              <a:rPr lang="en-US" sz="2400" dirty="0">
                <a:solidFill>
                  <a:schemeClr val="tx2"/>
                </a:solidFill>
                <a:effectLst/>
              </a:rPr>
              <a:t> </a:t>
            </a:r>
            <a:r>
              <a:rPr lang="en-US" sz="2400" dirty="0" err="1">
                <a:solidFill>
                  <a:schemeClr val="tx2"/>
                </a:solidFill>
                <a:effectLst/>
              </a:rPr>
              <a:t>odraslih</a:t>
            </a:r>
            <a:r>
              <a:rPr lang="en-US" sz="2400" dirty="0">
                <a:solidFill>
                  <a:schemeClr val="tx2"/>
                </a:solidFill>
                <a:effectLst/>
              </a:rPr>
              <a:t> </a:t>
            </a:r>
            <a:r>
              <a:rPr lang="en-US" sz="2400" dirty="0" err="1">
                <a:solidFill>
                  <a:schemeClr val="tx2"/>
                </a:solidFill>
                <a:effectLst/>
              </a:rPr>
              <a:t>glavatih</a:t>
            </a:r>
            <a:r>
              <a:rPr lang="en-US" sz="2400" dirty="0">
                <a:solidFill>
                  <a:schemeClr val="tx2"/>
                </a:solidFill>
                <a:effectLst/>
              </a:rPr>
              <a:t> </a:t>
            </a:r>
            <a:r>
              <a:rPr lang="en-US" sz="2400" dirty="0" err="1">
                <a:solidFill>
                  <a:schemeClr val="tx2"/>
                </a:solidFill>
                <a:effectLst/>
              </a:rPr>
              <a:t>želvi</a:t>
            </a:r>
            <a:r>
              <a:rPr lang="en-US" sz="2400" dirty="0">
                <a:solidFill>
                  <a:schemeClr val="tx2"/>
                </a:solidFill>
                <a:effectLst/>
              </a:rPr>
              <a:t> </a:t>
            </a:r>
            <a:r>
              <a:rPr lang="en-US" sz="2400" dirty="0" err="1">
                <a:solidFill>
                  <a:schemeClr val="tx2"/>
                </a:solidFill>
                <a:effectLst/>
              </a:rPr>
              <a:t>su</a:t>
            </a:r>
            <a:r>
              <a:rPr lang="en-US" sz="2400" dirty="0">
                <a:solidFill>
                  <a:schemeClr val="tx2"/>
                </a:solidFill>
                <a:effectLst/>
              </a:rPr>
              <a:t> </a:t>
            </a:r>
            <a:r>
              <a:rPr lang="en-US" sz="2400" dirty="0" err="1">
                <a:solidFill>
                  <a:schemeClr val="tx2"/>
                </a:solidFill>
                <a:effectLst/>
              </a:rPr>
              <a:t>morski</a:t>
            </a:r>
            <a:r>
              <a:rPr lang="en-US" sz="2400" dirty="0">
                <a:solidFill>
                  <a:schemeClr val="tx2"/>
                </a:solidFill>
                <a:effectLst/>
              </a:rPr>
              <a:t> psi </a:t>
            </a:r>
            <a:r>
              <a:rPr lang="en-US" sz="2400" dirty="0" err="1">
                <a:solidFill>
                  <a:schemeClr val="tx2"/>
                </a:solidFill>
                <a:effectLst/>
              </a:rPr>
              <a:t>i</a:t>
            </a:r>
            <a:r>
              <a:rPr lang="en-US" sz="2400" dirty="0">
                <a:solidFill>
                  <a:schemeClr val="tx2"/>
                </a:solidFill>
                <a:effectLst/>
              </a:rPr>
              <a:t> </a:t>
            </a:r>
            <a:r>
              <a:rPr lang="en-US" sz="2400" dirty="0" err="1">
                <a:solidFill>
                  <a:schemeClr val="tx2"/>
                </a:solidFill>
                <a:effectLst/>
              </a:rPr>
              <a:t>čovjek</a:t>
            </a:r>
            <a:r>
              <a:rPr lang="en-US" sz="2400" dirty="0">
                <a:solidFill>
                  <a:schemeClr val="tx2"/>
                </a:solidFill>
                <a:effectLst/>
              </a:rPr>
              <a:t> (</a:t>
            </a:r>
            <a:r>
              <a:rPr lang="en-US" sz="2000" b="0" i="1" dirty="0" err="1">
                <a:solidFill>
                  <a:schemeClr val="tx2"/>
                </a:solidFill>
                <a:effectLst/>
              </a:rPr>
              <a:t>gubitak</a:t>
            </a:r>
            <a:r>
              <a:rPr lang="en-US" sz="2000" b="0" i="1" dirty="0">
                <a:solidFill>
                  <a:schemeClr val="tx2"/>
                </a:solidFill>
                <a:effectLst/>
              </a:rPr>
              <a:t> </a:t>
            </a:r>
            <a:r>
              <a:rPr lang="en-US" sz="2000" b="0" i="1" dirty="0" err="1">
                <a:solidFill>
                  <a:schemeClr val="tx2"/>
                </a:solidFill>
                <a:effectLst/>
              </a:rPr>
              <a:t>gnjezdišta</a:t>
            </a:r>
            <a:r>
              <a:rPr lang="en-US" sz="2000" b="0" i="1" dirty="0">
                <a:solidFill>
                  <a:schemeClr val="tx2"/>
                </a:solidFill>
                <a:effectLst/>
              </a:rPr>
              <a:t>, </a:t>
            </a:r>
            <a:r>
              <a:rPr lang="en-US" sz="2000" b="0" i="1" dirty="0" err="1">
                <a:solidFill>
                  <a:schemeClr val="tx2"/>
                </a:solidFill>
                <a:effectLst/>
              </a:rPr>
              <a:t>masovni</a:t>
            </a:r>
            <a:r>
              <a:rPr lang="en-US" sz="2000" b="0" i="1" dirty="0">
                <a:solidFill>
                  <a:schemeClr val="tx2"/>
                </a:solidFill>
                <a:effectLst/>
              </a:rPr>
              <a:t> </a:t>
            </a:r>
            <a:r>
              <a:rPr lang="en-US" sz="2000" b="0" i="1" dirty="0" err="1">
                <a:solidFill>
                  <a:schemeClr val="tx2"/>
                </a:solidFill>
                <a:effectLst/>
              </a:rPr>
              <a:t>turizam</a:t>
            </a:r>
            <a:r>
              <a:rPr lang="en-US" sz="2000" b="0" i="1" dirty="0">
                <a:solidFill>
                  <a:schemeClr val="tx2"/>
                </a:solidFill>
                <a:effectLst/>
              </a:rPr>
              <a:t>, </a:t>
            </a:r>
            <a:r>
              <a:rPr lang="en-US" sz="2000" b="0" i="1" dirty="0" err="1">
                <a:solidFill>
                  <a:schemeClr val="tx2"/>
                </a:solidFill>
                <a:effectLst/>
              </a:rPr>
              <a:t>hvatanje</a:t>
            </a:r>
            <a:r>
              <a:rPr lang="en-US" sz="2000" b="0" i="1" dirty="0">
                <a:solidFill>
                  <a:schemeClr val="tx2"/>
                </a:solidFill>
                <a:effectLst/>
              </a:rPr>
              <a:t> za </a:t>
            </a:r>
            <a:r>
              <a:rPr lang="en-US" sz="2000" b="0" i="1" dirty="0" err="1">
                <a:solidFill>
                  <a:schemeClr val="tx2"/>
                </a:solidFill>
                <a:effectLst/>
              </a:rPr>
              <a:t>prehrambenu</a:t>
            </a:r>
            <a:r>
              <a:rPr lang="en-US" sz="2000" b="0" i="1" dirty="0">
                <a:solidFill>
                  <a:schemeClr val="tx2"/>
                </a:solidFill>
                <a:effectLst/>
              </a:rPr>
              <a:t> </a:t>
            </a:r>
            <a:r>
              <a:rPr lang="en-US" sz="2000" b="0" i="1" dirty="0" err="1">
                <a:solidFill>
                  <a:schemeClr val="tx2"/>
                </a:solidFill>
                <a:effectLst/>
              </a:rPr>
              <a:t>industriju</a:t>
            </a:r>
            <a:r>
              <a:rPr lang="en-US" sz="2000" b="0" i="1" dirty="0">
                <a:solidFill>
                  <a:schemeClr val="tx2"/>
                </a:solidFill>
                <a:effectLst/>
              </a:rPr>
              <a:t> </a:t>
            </a:r>
            <a:r>
              <a:rPr lang="en-US" sz="2000" b="0" i="1" dirty="0" err="1">
                <a:solidFill>
                  <a:schemeClr val="tx2"/>
                </a:solidFill>
                <a:effectLst/>
              </a:rPr>
              <a:t>te</a:t>
            </a:r>
            <a:r>
              <a:rPr lang="en-US" sz="2000" b="0" i="1" dirty="0">
                <a:solidFill>
                  <a:schemeClr val="tx2"/>
                </a:solidFill>
                <a:effectLst/>
              </a:rPr>
              <a:t> </a:t>
            </a:r>
            <a:r>
              <a:rPr lang="en-US" sz="2000" b="0" i="1" dirty="0" err="1">
                <a:solidFill>
                  <a:schemeClr val="tx2"/>
                </a:solidFill>
                <a:effectLst/>
              </a:rPr>
              <a:t>ilegalna</a:t>
            </a:r>
            <a:r>
              <a:rPr lang="en-US" sz="2000" b="0" i="1" dirty="0">
                <a:solidFill>
                  <a:schemeClr val="tx2"/>
                </a:solidFill>
                <a:effectLst/>
              </a:rPr>
              <a:t> </a:t>
            </a:r>
            <a:r>
              <a:rPr lang="en-US" sz="2000" b="0" i="1" dirty="0" err="1">
                <a:solidFill>
                  <a:schemeClr val="tx2"/>
                </a:solidFill>
                <a:effectLst/>
              </a:rPr>
              <a:t>prodaja</a:t>
            </a:r>
            <a:r>
              <a:rPr lang="en-US" sz="2000" b="0" i="1" dirty="0">
                <a:solidFill>
                  <a:schemeClr val="tx2"/>
                </a:solidFill>
                <a:effectLst/>
              </a:rPr>
              <a:t> </a:t>
            </a:r>
            <a:r>
              <a:rPr lang="en-US" sz="2000" b="0" i="1" dirty="0" err="1">
                <a:solidFill>
                  <a:schemeClr val="tx2"/>
                </a:solidFill>
                <a:effectLst/>
              </a:rPr>
              <a:t>oklopa</a:t>
            </a:r>
            <a:r>
              <a:rPr lang="en-US" sz="2000" b="0" i="1" dirty="0">
                <a:solidFill>
                  <a:schemeClr val="tx2"/>
                </a:solidFill>
                <a:effectLst/>
              </a:rPr>
              <a:t> </a:t>
            </a:r>
            <a:r>
              <a:rPr lang="en-US" sz="2000" b="0" i="1" dirty="0" err="1">
                <a:solidFill>
                  <a:schemeClr val="tx2"/>
                </a:solidFill>
                <a:effectLst/>
              </a:rPr>
              <a:t>kao</a:t>
            </a:r>
            <a:r>
              <a:rPr lang="en-US" sz="2000" b="0" i="1" dirty="0">
                <a:solidFill>
                  <a:schemeClr val="tx2"/>
                </a:solidFill>
                <a:effectLst/>
              </a:rPr>
              <a:t> </a:t>
            </a:r>
            <a:r>
              <a:rPr lang="en-US" sz="2000" b="0" i="1" dirty="0" err="1">
                <a:solidFill>
                  <a:schemeClr val="tx2"/>
                </a:solidFill>
                <a:effectLst/>
              </a:rPr>
              <a:t>suvenira</a:t>
            </a:r>
            <a:r>
              <a:rPr lang="en-US" sz="2400" b="0" dirty="0">
                <a:solidFill>
                  <a:schemeClr val="tx2"/>
                </a:solidFill>
                <a:effectLst/>
              </a:rPr>
              <a:t>)</a:t>
            </a:r>
            <a:r>
              <a:rPr lang="en-US" sz="2400" dirty="0">
                <a:solidFill>
                  <a:schemeClr val="tx2"/>
                </a:solidFill>
                <a:effectLst/>
              </a:rPr>
              <a:t>.</a:t>
            </a:r>
          </a:p>
        </p:txBody>
      </p:sp>
      <p:sp>
        <p:nvSpPr>
          <p:cNvPr id="282" name="TekstniOkvir 111">
            <a:extLst>
              <a:ext uri="{FF2B5EF4-FFF2-40B4-BE49-F238E27FC236}">
                <a16:creationId xmlns:a16="http://schemas.microsoft.com/office/drawing/2014/main" id="{9476B1C4-CDBE-452E-A6BF-EAD176FBDAB2}"/>
              </a:ext>
            </a:extLst>
          </p:cNvPr>
          <p:cNvSpPr txBox="1"/>
          <p:nvPr/>
        </p:nvSpPr>
        <p:spPr>
          <a:xfrm>
            <a:off x="5005637" y="3453594"/>
            <a:ext cx="6029189" cy="2976248"/>
          </a:xfrm>
          <a:prstGeom prst="rect">
            <a:avLst/>
          </a:prstGeom>
        </p:spPr>
        <p:txBody>
          <a:bodyPr vert="horz" lIns="91440" tIns="45720" rIns="91440" bIns="45720" rtlCol="0" anchor="ctr">
            <a:noAutofit/>
          </a:bodyPr>
          <a:lstStyle/>
          <a:p>
            <a:pPr algn="ctr">
              <a:spcAft>
                <a:spcPts val="800"/>
              </a:spcAft>
              <a:buClr>
                <a:schemeClr val="tx2">
                  <a:lumMod val="50000"/>
                  <a:lumOff val="50000"/>
                </a:schemeClr>
              </a:buClr>
              <a:buSzPct val="75000"/>
            </a:pPr>
            <a:endParaRPr lang="en-US" sz="2400" dirty="0">
              <a:solidFill>
                <a:schemeClr val="tx2"/>
              </a:solidFill>
              <a:effectLst/>
            </a:endParaRPr>
          </a:p>
        </p:txBody>
      </p:sp>
    </p:spTree>
    <p:extLst>
      <p:ext uri="{BB962C8B-B14F-4D97-AF65-F5344CB8AC3E}">
        <p14:creationId xmlns:p14="http://schemas.microsoft.com/office/powerpoint/2010/main" val="264021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2" name="Straight Connector 141">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74" name="Right Triangle 173">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6" name="Rectangle 175">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8" name="Group 177">
            <a:extLst>
              <a:ext uri="{FF2B5EF4-FFF2-40B4-BE49-F238E27FC236}">
                <a16:creationId xmlns:a16="http://schemas.microsoft.com/office/drawing/2014/main" id="{D389B794-5EEA-47F7-9F05-33A1B6247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9" name="Straight Connector 178">
              <a:extLst>
                <a:ext uri="{FF2B5EF4-FFF2-40B4-BE49-F238E27FC236}">
                  <a16:creationId xmlns:a16="http://schemas.microsoft.com/office/drawing/2014/main" id="{6343D9CC-4DBE-4724-BD2F-05A8B33056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188DF2-16A9-4D18-B6DE-2BF403427E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A5DE6CE-0978-435D-99C2-A117A21349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51E7E80-A998-4079-A814-D160B7F624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4AB9E22-8699-45E6-A9F8-994B3A67B3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7A19BDD-B19F-4A40-A03B-1F8F5735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B745DFC-5990-408D-921A-506F8347D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1534CDB-9CF7-4D0E-99EE-DAF4A2CDD7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AD7C80E-BB3F-40F3-8D1F-40778A77EC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D1C7BC4-56B9-4F59-8866-4F1DB7513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198872E-F385-4E71-9267-A212BDACB9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D4FC0A0-B0D7-4E63-86C1-F6AA410910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D59FFF7-D552-4F75-895C-12716EFA20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2DFDC8E0-3205-49E7-8636-A34AA06906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3C7BDE6-8048-44B7-92DD-CAFC489630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D48126E-FD23-4275-8F55-BB7D81E3B1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FD4E5F0-02C5-4A55-BAFF-F3C9154D5E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8F6D4C1-2C5F-4B82-B7BE-F643EEFB5D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83F7C51-A06E-40FB-BDCD-4DE67D1F4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3725B9B-D89F-4FCC-8B19-6BBD70F014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3EE4024-B095-4FFD-ACDE-887D44FE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562111AF-85AD-46CE-B4CC-9A136914BE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EBA5BF2-A7AA-419B-BE77-130437673A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FAA826-3E5D-43ED-AE3C-0FAF69DA36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3B54272-7F84-44AE-92B3-6C71C12959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BF9059A6-2278-4877-A9AB-AC1ABCD4A8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81B957A-7E1C-45B9-B5D0-294DB23FF0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055905C-E2DC-4334-AE20-4749C36770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D4AC1E9-B441-484E-86CB-F666B71CC0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2A14DB-97ED-4BF0-BEAD-3267EEA32B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B3B9BAF-37F5-4EF1-8146-27E686067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11" name="Right Triangle 210">
            <a:extLst>
              <a:ext uri="{FF2B5EF4-FFF2-40B4-BE49-F238E27FC236}">
                <a16:creationId xmlns:a16="http://schemas.microsoft.com/office/drawing/2014/main" id="{D34C65D4-111D-4720-9C5C-72F7FEA30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947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1185185" y="265689"/>
            <a:ext cx="9840794" cy="1351203"/>
          </a:xfrm>
        </p:spPr>
        <p:txBody>
          <a:bodyPr vert="horz" lIns="91440" tIns="45720" rIns="91440" bIns="45720" rtlCol="0" anchor="b">
            <a:normAutofit/>
          </a:bodyPr>
          <a:lstStyle/>
          <a:p>
            <a:pPr algn="ctr">
              <a:spcAft>
                <a:spcPts val="800"/>
              </a:spcAft>
              <a:tabLst>
                <a:tab pos="990600" algn="l"/>
              </a:tabLst>
            </a:pPr>
            <a:r>
              <a:rPr lang="en-US" sz="3200" b="1" i="1" dirty="0"/>
              <a:t>R I S</a:t>
            </a:r>
          </a:p>
        </p:txBody>
      </p:sp>
      <p:sp>
        <p:nvSpPr>
          <p:cNvPr id="217" name="TekstniOkvir 216">
            <a:extLst>
              <a:ext uri="{FF2B5EF4-FFF2-40B4-BE49-F238E27FC236}">
                <a16:creationId xmlns:a16="http://schemas.microsoft.com/office/drawing/2014/main" id="{605E7253-F66E-4FE3-B802-05DA401C8CD7}"/>
              </a:ext>
            </a:extLst>
          </p:cNvPr>
          <p:cNvSpPr txBox="1"/>
          <p:nvPr/>
        </p:nvSpPr>
        <p:spPr>
          <a:xfrm>
            <a:off x="2153102" y="1988008"/>
            <a:ext cx="8892122" cy="1365660"/>
          </a:xfrm>
          <a:prstGeom prst="rect">
            <a:avLst/>
          </a:prstGeom>
        </p:spPr>
        <p:txBody>
          <a:bodyPr vert="horz" lIns="91440" tIns="45720" rIns="91440" bIns="45720" rtlCol="0">
            <a:noAutofit/>
          </a:bodyPr>
          <a:lstStyle/>
          <a:p>
            <a:pPr algn="ctr">
              <a:lnSpc>
                <a:spcPct val="110000"/>
              </a:lnSpc>
              <a:spcAft>
                <a:spcPts val="800"/>
              </a:spcAft>
              <a:buClr>
                <a:schemeClr val="tx2">
                  <a:lumMod val="50000"/>
                  <a:lumOff val="50000"/>
                </a:schemeClr>
              </a:buClr>
              <a:buSzPct val="75000"/>
            </a:pPr>
            <a:r>
              <a:rPr lang="en-US" sz="2400" dirty="0">
                <a:solidFill>
                  <a:schemeClr val="tx2"/>
                </a:solidFill>
                <a:effectLst/>
              </a:rPr>
              <a:t>- </a:t>
            </a:r>
            <a:r>
              <a:rPr lang="en-US" sz="2400" dirty="0" err="1">
                <a:solidFill>
                  <a:schemeClr val="tx2"/>
                </a:solidFill>
                <a:effectLst/>
              </a:rPr>
              <a:t>najveća</a:t>
            </a:r>
            <a:r>
              <a:rPr lang="en-US" sz="2400" dirty="0">
                <a:solidFill>
                  <a:schemeClr val="tx2"/>
                </a:solidFill>
                <a:effectLst/>
              </a:rPr>
              <a:t> </a:t>
            </a:r>
            <a:r>
              <a:rPr lang="en-US" sz="2400" dirty="0" err="1">
                <a:solidFill>
                  <a:schemeClr val="tx2"/>
                </a:solidFill>
                <a:effectLst/>
              </a:rPr>
              <a:t>mačka</a:t>
            </a:r>
            <a:r>
              <a:rPr lang="en-US" sz="2400" dirty="0">
                <a:solidFill>
                  <a:schemeClr val="tx2"/>
                </a:solidFill>
                <a:effectLst/>
              </a:rPr>
              <a:t> </a:t>
            </a:r>
            <a:r>
              <a:rPr lang="en-US" sz="2400" dirty="0" err="1">
                <a:solidFill>
                  <a:schemeClr val="tx2"/>
                </a:solidFill>
                <a:effectLst/>
              </a:rPr>
              <a:t>koja</a:t>
            </a:r>
            <a:r>
              <a:rPr lang="en-US" sz="2400" dirty="0">
                <a:solidFill>
                  <a:schemeClr val="tx2"/>
                </a:solidFill>
                <a:effectLst/>
              </a:rPr>
              <a:t> </a:t>
            </a:r>
            <a:r>
              <a:rPr lang="en-US" sz="2400" dirty="0" err="1">
                <a:solidFill>
                  <a:schemeClr val="tx2"/>
                </a:solidFill>
                <a:effectLst/>
              </a:rPr>
              <a:t>obitava</a:t>
            </a:r>
            <a:r>
              <a:rPr lang="en-US" sz="2400" dirty="0">
                <a:solidFill>
                  <a:schemeClr val="tx2"/>
                </a:solidFill>
                <a:effectLst/>
              </a:rPr>
              <a:t> </a:t>
            </a:r>
            <a:r>
              <a:rPr lang="en-US" sz="2400" dirty="0" err="1">
                <a:solidFill>
                  <a:schemeClr val="tx2"/>
                </a:solidFill>
                <a:effectLst/>
              </a:rPr>
              <a:t>na</a:t>
            </a:r>
            <a:r>
              <a:rPr lang="en-US" sz="2400" dirty="0">
                <a:solidFill>
                  <a:schemeClr val="tx2"/>
                </a:solidFill>
                <a:effectLst/>
              </a:rPr>
              <a:t> </a:t>
            </a:r>
            <a:r>
              <a:rPr lang="en-US" sz="2400" dirty="0" err="1">
                <a:solidFill>
                  <a:schemeClr val="tx2"/>
                </a:solidFill>
                <a:effectLst/>
              </a:rPr>
              <a:t>području</a:t>
            </a:r>
            <a:r>
              <a:rPr lang="en-US" sz="2400" dirty="0">
                <a:solidFill>
                  <a:schemeClr val="tx2"/>
                </a:solidFill>
                <a:effectLst/>
              </a:rPr>
              <a:t> Europe</a:t>
            </a:r>
            <a:endParaRPr lang="en-US" sz="2400" dirty="0">
              <a:solidFill>
                <a:schemeClr val="tx2"/>
              </a:solidFill>
            </a:endParaRPr>
          </a:p>
          <a:p>
            <a:pPr algn="ctr">
              <a:lnSpc>
                <a:spcPct val="110000"/>
              </a:lnSpc>
              <a:spcAft>
                <a:spcPts val="800"/>
              </a:spcAft>
              <a:buClr>
                <a:schemeClr val="tx2">
                  <a:lumMod val="50000"/>
                  <a:lumOff val="50000"/>
                </a:schemeClr>
              </a:buClr>
              <a:buSzPct val="75000"/>
            </a:pPr>
            <a:r>
              <a:rPr lang="en-US" sz="2400" dirty="0">
                <a:solidFill>
                  <a:schemeClr val="tx2"/>
                </a:solidFill>
              </a:rPr>
              <a:t>- u</a:t>
            </a:r>
            <a:r>
              <a:rPr lang="en-US" sz="2400" dirty="0">
                <a:solidFill>
                  <a:schemeClr val="tx2"/>
                </a:solidFill>
                <a:effectLst/>
              </a:rPr>
              <a:t> </a:t>
            </a:r>
            <a:r>
              <a:rPr lang="en-US" sz="2400" dirty="0" err="1">
                <a:solidFill>
                  <a:schemeClr val="tx2"/>
                </a:solidFill>
                <a:effectLst/>
              </a:rPr>
              <a:t>većini</a:t>
            </a:r>
            <a:r>
              <a:rPr lang="en-US" sz="2400" dirty="0">
                <a:solidFill>
                  <a:schemeClr val="tx2"/>
                </a:solidFill>
                <a:effectLst/>
              </a:rPr>
              <a:t> </a:t>
            </a:r>
            <a:r>
              <a:rPr lang="en-US" sz="2400" dirty="0" err="1">
                <a:solidFill>
                  <a:schemeClr val="tx2"/>
                </a:solidFill>
                <a:effectLst/>
              </a:rPr>
              <a:t>zapadnoeuropskih</a:t>
            </a:r>
            <a:r>
              <a:rPr lang="en-US" sz="2400" dirty="0">
                <a:solidFill>
                  <a:schemeClr val="tx2"/>
                </a:solidFill>
                <a:effectLst/>
              </a:rPr>
              <a:t> </a:t>
            </a:r>
            <a:r>
              <a:rPr lang="en-US" sz="2400" dirty="0" err="1">
                <a:solidFill>
                  <a:schemeClr val="tx2"/>
                </a:solidFill>
                <a:effectLst/>
              </a:rPr>
              <a:t>država</a:t>
            </a:r>
            <a:r>
              <a:rPr lang="en-US" sz="2400" dirty="0">
                <a:solidFill>
                  <a:schemeClr val="tx2"/>
                </a:solidFill>
                <a:effectLst/>
              </a:rPr>
              <a:t> </a:t>
            </a:r>
            <a:r>
              <a:rPr lang="en-US" sz="2400" dirty="0" err="1">
                <a:solidFill>
                  <a:schemeClr val="tx2"/>
                </a:solidFill>
                <a:effectLst/>
              </a:rPr>
              <a:t>su</a:t>
            </a:r>
            <a:r>
              <a:rPr lang="en-US" sz="2400" dirty="0">
                <a:solidFill>
                  <a:schemeClr val="tx2"/>
                </a:solidFill>
                <a:effectLst/>
              </a:rPr>
              <a:t> </a:t>
            </a:r>
            <a:r>
              <a:rPr lang="en-US" sz="2400" dirty="0" err="1">
                <a:solidFill>
                  <a:schemeClr val="tx2"/>
                </a:solidFill>
                <a:effectLst/>
              </a:rPr>
              <a:t>nestali</a:t>
            </a:r>
            <a:endParaRPr lang="en-US" sz="2400" dirty="0">
              <a:solidFill>
                <a:schemeClr val="tx2"/>
              </a:solidFill>
            </a:endParaRPr>
          </a:p>
          <a:p>
            <a:pPr algn="ctr">
              <a:lnSpc>
                <a:spcPct val="110000"/>
              </a:lnSpc>
              <a:spcAft>
                <a:spcPts val="800"/>
              </a:spcAft>
              <a:buClr>
                <a:schemeClr val="tx2">
                  <a:lumMod val="50000"/>
                  <a:lumOff val="50000"/>
                </a:schemeClr>
              </a:buClr>
              <a:buSzPct val="75000"/>
            </a:pPr>
            <a:r>
              <a:rPr lang="en-US" sz="2400" dirty="0">
                <a:solidFill>
                  <a:schemeClr val="tx2"/>
                </a:solidFill>
              </a:rPr>
              <a:t>-</a:t>
            </a:r>
            <a:r>
              <a:rPr lang="hr-HR" sz="2400" dirty="0">
                <a:solidFill>
                  <a:schemeClr val="tx2"/>
                </a:solidFill>
              </a:rPr>
              <a:t> </a:t>
            </a:r>
            <a:r>
              <a:rPr lang="en-US" sz="2400" dirty="0">
                <a:solidFill>
                  <a:schemeClr val="tx2"/>
                </a:solidFill>
              </a:rPr>
              <a:t>u</a:t>
            </a:r>
            <a:r>
              <a:rPr lang="en-US" sz="2400" dirty="0">
                <a:solidFill>
                  <a:schemeClr val="tx2"/>
                </a:solidFill>
                <a:effectLst/>
              </a:rPr>
              <a:t> </a:t>
            </a:r>
            <a:r>
              <a:rPr lang="en-US" sz="2400" dirty="0" err="1">
                <a:solidFill>
                  <a:schemeClr val="tx2"/>
                </a:solidFill>
                <a:effectLst/>
              </a:rPr>
              <a:t>Hrvatskoj</a:t>
            </a:r>
            <a:r>
              <a:rPr lang="en-US" sz="2400" dirty="0">
                <a:solidFill>
                  <a:schemeClr val="tx2"/>
                </a:solidFill>
                <a:effectLst/>
              </a:rPr>
              <a:t> se </a:t>
            </a:r>
            <a:r>
              <a:rPr lang="en-US" sz="2400" dirty="0" err="1">
                <a:solidFill>
                  <a:schemeClr val="tx2"/>
                </a:solidFill>
                <a:effectLst/>
              </a:rPr>
              <a:t>procjenjuje</a:t>
            </a:r>
            <a:r>
              <a:rPr lang="en-US" sz="2400" dirty="0">
                <a:solidFill>
                  <a:schemeClr val="tx2"/>
                </a:solidFill>
                <a:effectLst/>
              </a:rPr>
              <a:t> da </a:t>
            </a:r>
            <a:r>
              <a:rPr lang="en-US" sz="2400" dirty="0" err="1">
                <a:solidFill>
                  <a:schemeClr val="tx2"/>
                </a:solidFill>
                <a:effectLst/>
              </a:rPr>
              <a:t>živi</a:t>
            </a:r>
            <a:r>
              <a:rPr lang="en-US" sz="2400" dirty="0">
                <a:solidFill>
                  <a:schemeClr val="tx2"/>
                </a:solidFill>
                <a:effectLst/>
              </a:rPr>
              <a:t> </a:t>
            </a:r>
            <a:r>
              <a:rPr lang="en-US" sz="2400" dirty="0" err="1">
                <a:solidFill>
                  <a:schemeClr val="tx2"/>
                </a:solidFill>
                <a:effectLst/>
              </a:rPr>
              <a:t>najviše</a:t>
            </a:r>
            <a:r>
              <a:rPr lang="en-US" sz="2400" dirty="0">
                <a:solidFill>
                  <a:schemeClr val="tx2"/>
                </a:solidFill>
                <a:effectLst/>
              </a:rPr>
              <a:t> 40 do 60 </a:t>
            </a:r>
            <a:r>
              <a:rPr lang="en-US" sz="2400" dirty="0" err="1">
                <a:solidFill>
                  <a:schemeClr val="tx2"/>
                </a:solidFill>
                <a:effectLst/>
              </a:rPr>
              <a:t>životinja</a:t>
            </a:r>
            <a:endParaRPr lang="en-US" sz="2400" dirty="0">
              <a:solidFill>
                <a:schemeClr val="tx2"/>
              </a:solidFill>
              <a:effectLst/>
            </a:endParaRPr>
          </a:p>
        </p:txBody>
      </p:sp>
      <p:pic>
        <p:nvPicPr>
          <p:cNvPr id="75" name="Slika 74" descr="Bijesan k'o ris">
            <a:extLst>
              <a:ext uri="{FF2B5EF4-FFF2-40B4-BE49-F238E27FC236}">
                <a16:creationId xmlns:a16="http://schemas.microsoft.com/office/drawing/2014/main" id="{CC470C9E-6B12-454D-B4DF-31D192614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15307" y="3679412"/>
            <a:ext cx="1862317" cy="2773235"/>
          </a:xfrm>
          <a:prstGeom prst="rect">
            <a:avLst/>
          </a:prstGeom>
          <a:noFill/>
        </p:spPr>
      </p:pic>
      <p:pic>
        <p:nvPicPr>
          <p:cNvPr id="4" name="Slika 3" descr="Slika na kojoj se prikazuje tekst, tesarski metar&#10;&#10;Opis je automatski generiran">
            <a:extLst>
              <a:ext uri="{FF2B5EF4-FFF2-40B4-BE49-F238E27FC236}">
                <a16:creationId xmlns:a16="http://schemas.microsoft.com/office/drawing/2014/main" id="{BC198061-6B29-4A1B-A54D-F1F699720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89" y="3716218"/>
            <a:ext cx="3131418" cy="2708057"/>
          </a:xfrm>
          <a:prstGeom prst="rect">
            <a:avLst/>
          </a:prstGeom>
        </p:spPr>
      </p:pic>
      <p:pic>
        <p:nvPicPr>
          <p:cNvPr id="74" name="Picture 3" descr="Sunlit path through an almond orchard">
            <a:extLst>
              <a:ext uri="{FF2B5EF4-FFF2-40B4-BE49-F238E27FC236}">
                <a16:creationId xmlns:a16="http://schemas.microsoft.com/office/drawing/2014/main" id="{9D6063C0-9366-4039-BC46-50A735BA252D}"/>
              </a:ext>
            </a:extLst>
          </p:cNvPr>
          <p:cNvPicPr>
            <a:picLocks noChangeAspect="1"/>
          </p:cNvPicPr>
          <p:nvPr/>
        </p:nvPicPr>
        <p:blipFill rotWithShape="1">
          <a:blip r:embed="rId4"/>
          <a:srcRect r="-1" b="21393"/>
          <a:stretch/>
        </p:blipFill>
        <p:spPr>
          <a:xfrm>
            <a:off x="4771934" y="4143594"/>
            <a:ext cx="3772591" cy="1979464"/>
          </a:xfrm>
          <a:prstGeom prst="rect">
            <a:avLst/>
          </a:prstGeom>
        </p:spPr>
      </p:pic>
      <p:sp>
        <p:nvSpPr>
          <p:cNvPr id="76" name="TekstniOkvir 75">
            <a:extLst>
              <a:ext uri="{FF2B5EF4-FFF2-40B4-BE49-F238E27FC236}">
                <a16:creationId xmlns:a16="http://schemas.microsoft.com/office/drawing/2014/main" id="{CD5DDB17-261C-44D5-88EE-50EED216449B}"/>
              </a:ext>
            </a:extLst>
          </p:cNvPr>
          <p:cNvSpPr txBox="1"/>
          <p:nvPr/>
        </p:nvSpPr>
        <p:spPr>
          <a:xfrm>
            <a:off x="189366" y="1156709"/>
            <a:ext cx="11803892" cy="2528740"/>
          </a:xfrm>
          <a:prstGeom prst="rect">
            <a:avLst/>
          </a:prstGeom>
        </p:spPr>
        <p:txBody>
          <a:bodyPr vert="horz" lIns="91440" tIns="45720" rIns="91440" bIns="45720" rtlCol="0">
            <a:noAutofit/>
          </a:bodyPr>
          <a:lstStyle/>
          <a:p>
            <a:pPr algn="ctr">
              <a:spcAft>
                <a:spcPts val="800"/>
              </a:spcAft>
              <a:buClr>
                <a:schemeClr val="tx2">
                  <a:lumMod val="50000"/>
                  <a:lumOff val="50000"/>
                </a:schemeClr>
              </a:buClr>
              <a:buSzPct val="75000"/>
            </a:pPr>
            <a:endParaRPr lang="en-US" sz="2400" dirty="0">
              <a:solidFill>
                <a:schemeClr val="tx2"/>
              </a:solidFill>
              <a:effectLst/>
            </a:endParaRPr>
          </a:p>
        </p:txBody>
      </p:sp>
      <p:sp>
        <p:nvSpPr>
          <p:cNvPr id="282" name="TekstniOkvir 111">
            <a:extLst>
              <a:ext uri="{FF2B5EF4-FFF2-40B4-BE49-F238E27FC236}">
                <a16:creationId xmlns:a16="http://schemas.microsoft.com/office/drawing/2014/main" id="{9476B1C4-CDBE-452E-A6BF-EAD176FBDAB2}"/>
              </a:ext>
            </a:extLst>
          </p:cNvPr>
          <p:cNvSpPr txBox="1"/>
          <p:nvPr/>
        </p:nvSpPr>
        <p:spPr>
          <a:xfrm>
            <a:off x="5005637" y="3453594"/>
            <a:ext cx="6029189" cy="2976248"/>
          </a:xfrm>
          <a:prstGeom prst="rect">
            <a:avLst/>
          </a:prstGeom>
        </p:spPr>
        <p:txBody>
          <a:bodyPr vert="horz" lIns="91440" tIns="45720" rIns="91440" bIns="45720" rtlCol="0" anchor="ctr">
            <a:noAutofit/>
          </a:bodyPr>
          <a:lstStyle/>
          <a:p>
            <a:pPr algn="ctr">
              <a:spcAft>
                <a:spcPts val="800"/>
              </a:spcAft>
              <a:buClr>
                <a:schemeClr val="tx2">
                  <a:lumMod val="50000"/>
                  <a:lumOff val="50000"/>
                </a:schemeClr>
              </a:buClr>
              <a:buSzPct val="75000"/>
            </a:pPr>
            <a:endParaRPr lang="en-US" sz="2400" dirty="0">
              <a:solidFill>
                <a:schemeClr val="tx2"/>
              </a:solidFill>
              <a:effectLst/>
            </a:endParaRPr>
          </a:p>
        </p:txBody>
      </p:sp>
    </p:spTree>
    <p:extLst>
      <p:ext uri="{BB962C8B-B14F-4D97-AF65-F5344CB8AC3E}">
        <p14:creationId xmlns:p14="http://schemas.microsoft.com/office/powerpoint/2010/main" val="298382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7" name="Group 286">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88" name="Straight Connector 287">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20" name="Right Triangle 319">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22" name="Rectangle 321">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24" name="Group 323">
            <a:extLst>
              <a:ext uri="{FF2B5EF4-FFF2-40B4-BE49-F238E27FC236}">
                <a16:creationId xmlns:a16="http://schemas.microsoft.com/office/drawing/2014/main" id="{27A2371D-E95E-4E2E-ABB9-D6409A537F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25" name="Straight Connector 324">
              <a:extLst>
                <a:ext uri="{FF2B5EF4-FFF2-40B4-BE49-F238E27FC236}">
                  <a16:creationId xmlns:a16="http://schemas.microsoft.com/office/drawing/2014/main" id="{20814C69-0E8C-49A3-8452-971CA8350D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31E24DB3-D306-4D9D-AD7B-F535197C07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A1B06E0-67DD-4302-8D19-639196972A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FBD0468-E45E-4063-8C2D-BB5557741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F842838F-C61E-4F82-8E97-8A10316F4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D2F4E59-35DF-48ED-8513-D9C995716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52710FE-BF9F-4ADD-82DE-7AF0AB1F5E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9B014AE-E9E4-4054-BE0F-1BC2F089B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DEA021B-C8B0-48F9-B1CB-A8C2E1B85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9EAB92-8EB1-450F-9DC7-CAFA5FDA9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00A1EBB7-483A-419C-B619-AA3C9184C1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E1469A02-6DCF-4CBC-8B1F-E0B48A980E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6D0931D-7905-4655-B3A8-BD385587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9BF31427-7414-48AC-A250-D356CBC4BA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C8C5AE1-943C-444C-BEEB-756028247F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31751FEB-FFE8-484E-AF44-58FB0C2F5F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23BEB40B-97E7-4435-BAE6-0BAC8689D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19CDDE6-0CB4-4518-936D-351D7114F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5CD8E96-63B2-4A76-9FA4-FD574945D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A06729F-61CD-43D7-900D-23C5CF828B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8A936353-A06F-4862-B713-D8761651C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CB75089-81A0-414F-880B-613FBC7102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1984B25A-77CE-42BE-8D5D-3E56ADB36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22C0E8CB-51AD-4D39-860D-95F98206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627B6EA0-1EC1-4EFC-A024-326C5FB6E0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3A37A491-22B7-497B-B872-FDB00072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35725797-7F94-4684-9B61-BE62966658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6504F75D-D3A8-44BD-970F-4F37060BB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08E41E9-3A9D-4D8E-AF15-A6369C2652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2194DC5-C581-452C-B403-012A01F8A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AC414A6B-23ED-46F4-982A-69E5E537A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57" name="Freeform: Shape 356">
            <a:extLst>
              <a:ext uri="{FF2B5EF4-FFF2-40B4-BE49-F238E27FC236}">
                <a16:creationId xmlns:a16="http://schemas.microsoft.com/office/drawing/2014/main" id="{4CB47DB7-904B-416E-8C82-41DA194E0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3" descr="Sunlit path through an almond orchard">
            <a:extLst>
              <a:ext uri="{FF2B5EF4-FFF2-40B4-BE49-F238E27FC236}">
                <a16:creationId xmlns:a16="http://schemas.microsoft.com/office/drawing/2014/main" id="{9D6063C0-9366-4039-BC46-50A735BA252D}"/>
              </a:ext>
            </a:extLst>
          </p:cNvPr>
          <p:cNvPicPr>
            <a:picLocks noChangeAspect="1"/>
          </p:cNvPicPr>
          <p:nvPr/>
        </p:nvPicPr>
        <p:blipFill rotWithShape="1">
          <a:blip r:embed="rId2">
            <a:alphaModFix amt="60000"/>
          </a:blip>
          <a:srcRect r="-1" b="7997"/>
          <a:stretch/>
        </p:blipFill>
        <p:spPr>
          <a:xfrm>
            <a:off x="-29040"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691079" y="725951"/>
            <a:ext cx="8351994" cy="1375333"/>
          </a:xfrm>
        </p:spPr>
        <p:txBody>
          <a:bodyPr vert="horz" lIns="91440" tIns="45720" rIns="91440" bIns="45720" rtlCol="0" anchor="b">
            <a:normAutofit fontScale="90000"/>
          </a:bodyPr>
          <a:lstStyle/>
          <a:p>
            <a:pPr algn="ctr">
              <a:spcAft>
                <a:spcPts val="800"/>
              </a:spcAft>
              <a:tabLst>
                <a:tab pos="990600" algn="l"/>
              </a:tabLst>
            </a:pPr>
            <a:r>
              <a:rPr lang="hr-HR" sz="2400" b="1" i="1">
                <a:solidFill>
                  <a:srgbClr val="FFFFFF"/>
                </a:solidFill>
              </a:rPr>
              <a:t>Premda je flora i fauna Hrvatske još uvijek bogata i raznolika zahvaljujući geografskom položaju, dosadašnjim klimatskim uvjetima i mnogim zaštićenim područjima neke vrste ni to ne spašava od izumiranja.</a:t>
            </a:r>
            <a:br>
              <a:rPr lang="hr-HR" sz="2400" b="1" i="1">
                <a:solidFill>
                  <a:srgbClr val="FFFFFF"/>
                </a:solidFill>
              </a:rPr>
            </a:br>
            <a:r>
              <a:rPr lang="hr-HR" sz="2400" b="1" i="1">
                <a:solidFill>
                  <a:srgbClr val="FFFFFF"/>
                </a:solidFill>
              </a:rPr>
              <a:t>Uzrok svemu tomu je čovjek i njegov moderan način života.</a:t>
            </a:r>
            <a:endParaRPr lang="en-US" sz="2400" b="1" i="1" dirty="0">
              <a:solidFill>
                <a:srgbClr val="FFFFFF"/>
              </a:solidFill>
            </a:endParaRPr>
          </a:p>
        </p:txBody>
      </p:sp>
      <p:sp>
        <p:nvSpPr>
          <p:cNvPr id="77" name="TekstniOkvir 76">
            <a:extLst>
              <a:ext uri="{FF2B5EF4-FFF2-40B4-BE49-F238E27FC236}">
                <a16:creationId xmlns:a16="http://schemas.microsoft.com/office/drawing/2014/main" id="{CC3778CB-B8D7-4295-8BBF-DA3DE0C61A3E}"/>
              </a:ext>
            </a:extLst>
          </p:cNvPr>
          <p:cNvSpPr txBox="1"/>
          <p:nvPr/>
        </p:nvSpPr>
        <p:spPr>
          <a:xfrm>
            <a:off x="691079" y="3353668"/>
            <a:ext cx="6385206" cy="2808915"/>
          </a:xfrm>
          <a:prstGeom prst="rect">
            <a:avLst/>
          </a:prstGeom>
        </p:spPr>
        <p:txBody>
          <a:bodyPr vert="horz" lIns="91440" tIns="45720" rIns="91440" bIns="45720" rtlCol="0">
            <a:normAutofit/>
          </a:bodyPr>
          <a:lstStyle/>
          <a:p>
            <a:pPr algn="ctr">
              <a:lnSpc>
                <a:spcPct val="110000"/>
              </a:lnSpc>
              <a:spcAft>
                <a:spcPts val="600"/>
              </a:spcAft>
              <a:buClr>
                <a:schemeClr val="tx2">
                  <a:lumMod val="50000"/>
                  <a:lumOff val="50000"/>
                </a:schemeClr>
              </a:buClr>
              <a:buSzPct val="75000"/>
            </a:pPr>
            <a:r>
              <a:rPr lang="hr-HR" sz="3200" b="1" i="1">
                <a:solidFill>
                  <a:srgbClr val="FFFFFF"/>
                </a:solidFill>
              </a:rPr>
              <a:t>Budi odgovoran i čuvaj prirodu!</a:t>
            </a:r>
          </a:p>
          <a:p>
            <a:pPr algn="ctr">
              <a:lnSpc>
                <a:spcPct val="110000"/>
              </a:lnSpc>
              <a:spcAft>
                <a:spcPts val="600"/>
              </a:spcAft>
              <a:buClr>
                <a:schemeClr val="tx2">
                  <a:lumMod val="50000"/>
                  <a:lumOff val="50000"/>
                </a:schemeClr>
              </a:buClr>
              <a:buSzPct val="75000"/>
            </a:pPr>
            <a:endParaRPr lang="hr-HR" sz="3200" b="1" i="1">
              <a:solidFill>
                <a:srgbClr val="FFFFFF"/>
              </a:solidFill>
            </a:endParaRPr>
          </a:p>
          <a:p>
            <a:pPr algn="ctr">
              <a:lnSpc>
                <a:spcPct val="110000"/>
              </a:lnSpc>
              <a:spcAft>
                <a:spcPts val="600"/>
              </a:spcAft>
              <a:buClr>
                <a:schemeClr val="tx2">
                  <a:lumMod val="50000"/>
                  <a:lumOff val="50000"/>
                </a:schemeClr>
              </a:buClr>
              <a:buSzPct val="75000"/>
            </a:pPr>
            <a:r>
              <a:rPr lang="en-US" sz="3200" b="1" i="1">
                <a:solidFill>
                  <a:srgbClr val="FFFFFF"/>
                </a:solidFill>
              </a:rPr>
              <a:t>Č</a:t>
            </a:r>
            <a:r>
              <a:rPr lang="en-US" sz="3200" b="1" i="1">
                <a:solidFill>
                  <a:srgbClr val="FFFFFF"/>
                </a:solidFill>
                <a:effectLst/>
              </a:rPr>
              <a:t>uvajući prirodu čuvamo zdravlje Zemlje, a time i svih nas!</a:t>
            </a:r>
            <a:endParaRPr lang="en-US" sz="3200" b="1" dirty="0">
              <a:solidFill>
                <a:srgbClr val="FFFFFF"/>
              </a:solidFill>
            </a:endParaRPr>
          </a:p>
        </p:txBody>
      </p:sp>
      <p:sp>
        <p:nvSpPr>
          <p:cNvPr id="217" name="TekstniOkvir 216">
            <a:extLst>
              <a:ext uri="{FF2B5EF4-FFF2-40B4-BE49-F238E27FC236}">
                <a16:creationId xmlns:a16="http://schemas.microsoft.com/office/drawing/2014/main" id="{605E7253-F66E-4FE3-B802-05DA401C8CD7}"/>
              </a:ext>
            </a:extLst>
          </p:cNvPr>
          <p:cNvSpPr txBox="1"/>
          <p:nvPr/>
        </p:nvSpPr>
        <p:spPr>
          <a:xfrm>
            <a:off x="2153102" y="1988008"/>
            <a:ext cx="8892122" cy="1365660"/>
          </a:xfrm>
          <a:prstGeom prst="rect">
            <a:avLst/>
          </a:prstGeom>
        </p:spPr>
        <p:txBody>
          <a:bodyPr vert="horz" lIns="91440" tIns="45720" rIns="91440" bIns="45720" rtlCol="0">
            <a:noAutofit/>
          </a:bodyPr>
          <a:lstStyle/>
          <a:p>
            <a:pPr algn="ctr">
              <a:lnSpc>
                <a:spcPct val="110000"/>
              </a:lnSpc>
              <a:spcAft>
                <a:spcPts val="800"/>
              </a:spcAft>
              <a:buClr>
                <a:schemeClr val="tx2">
                  <a:lumMod val="50000"/>
                  <a:lumOff val="50000"/>
                </a:schemeClr>
              </a:buClr>
              <a:buSzPct val="75000"/>
            </a:pPr>
            <a:endParaRPr lang="en-US" sz="2400" dirty="0">
              <a:solidFill>
                <a:schemeClr val="tx2"/>
              </a:solidFill>
              <a:effectLst/>
            </a:endParaRPr>
          </a:p>
        </p:txBody>
      </p:sp>
      <p:sp>
        <p:nvSpPr>
          <p:cNvPr id="76" name="TekstniOkvir 75">
            <a:extLst>
              <a:ext uri="{FF2B5EF4-FFF2-40B4-BE49-F238E27FC236}">
                <a16:creationId xmlns:a16="http://schemas.microsoft.com/office/drawing/2014/main" id="{CD5DDB17-261C-44D5-88EE-50EED216449B}"/>
              </a:ext>
            </a:extLst>
          </p:cNvPr>
          <p:cNvSpPr txBox="1"/>
          <p:nvPr/>
        </p:nvSpPr>
        <p:spPr>
          <a:xfrm>
            <a:off x="189366" y="1156709"/>
            <a:ext cx="11803892" cy="2528740"/>
          </a:xfrm>
          <a:prstGeom prst="rect">
            <a:avLst/>
          </a:prstGeom>
        </p:spPr>
        <p:txBody>
          <a:bodyPr vert="horz" lIns="91440" tIns="45720" rIns="91440" bIns="45720" rtlCol="0">
            <a:noAutofit/>
          </a:bodyPr>
          <a:lstStyle/>
          <a:p>
            <a:pPr algn="ctr">
              <a:spcAft>
                <a:spcPts val="800"/>
              </a:spcAft>
              <a:buClr>
                <a:schemeClr val="tx2">
                  <a:lumMod val="50000"/>
                  <a:lumOff val="50000"/>
                </a:schemeClr>
              </a:buClr>
              <a:buSzPct val="75000"/>
            </a:pPr>
            <a:endParaRPr lang="en-US" sz="2400" dirty="0">
              <a:solidFill>
                <a:schemeClr val="tx2"/>
              </a:solidFill>
              <a:effectLst/>
            </a:endParaRPr>
          </a:p>
        </p:txBody>
      </p:sp>
      <p:sp>
        <p:nvSpPr>
          <p:cNvPr id="282" name="TekstniOkvir 111">
            <a:extLst>
              <a:ext uri="{FF2B5EF4-FFF2-40B4-BE49-F238E27FC236}">
                <a16:creationId xmlns:a16="http://schemas.microsoft.com/office/drawing/2014/main" id="{9476B1C4-CDBE-452E-A6BF-EAD176FBDAB2}"/>
              </a:ext>
            </a:extLst>
          </p:cNvPr>
          <p:cNvSpPr txBox="1"/>
          <p:nvPr/>
        </p:nvSpPr>
        <p:spPr>
          <a:xfrm>
            <a:off x="5005637" y="3453594"/>
            <a:ext cx="6029189" cy="2976248"/>
          </a:xfrm>
          <a:prstGeom prst="rect">
            <a:avLst/>
          </a:prstGeom>
        </p:spPr>
        <p:txBody>
          <a:bodyPr vert="horz" lIns="91440" tIns="45720" rIns="91440" bIns="45720" rtlCol="0" anchor="ctr">
            <a:noAutofit/>
          </a:bodyPr>
          <a:lstStyle/>
          <a:p>
            <a:pPr algn="ctr">
              <a:spcAft>
                <a:spcPts val="800"/>
              </a:spcAft>
              <a:buClr>
                <a:schemeClr val="tx2">
                  <a:lumMod val="50000"/>
                  <a:lumOff val="50000"/>
                </a:schemeClr>
              </a:buClr>
              <a:buSzPct val="75000"/>
            </a:pPr>
            <a:endParaRPr lang="en-US" sz="2400" dirty="0">
              <a:solidFill>
                <a:schemeClr val="tx2"/>
              </a:solidFill>
              <a:effectLst/>
            </a:endParaRPr>
          </a:p>
        </p:txBody>
      </p:sp>
      <p:pic>
        <p:nvPicPr>
          <p:cNvPr id="232" name="Slika 231" descr="Dan planeta Zemlje - Hrvatska agencija za poljoprivredu i hranu">
            <a:extLst>
              <a:ext uri="{FF2B5EF4-FFF2-40B4-BE49-F238E27FC236}">
                <a16:creationId xmlns:a16="http://schemas.microsoft.com/office/drawing/2014/main" id="{C97AEC3A-82D4-4611-92DA-64F1C24BF0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9972" y="4299520"/>
            <a:ext cx="3014959" cy="1694331"/>
          </a:xfrm>
          <a:prstGeom prst="ellipse">
            <a:avLst/>
          </a:prstGeom>
          <a:ln>
            <a:noFill/>
          </a:ln>
          <a:effectLst>
            <a:softEdge rad="112500"/>
          </a:effectLst>
        </p:spPr>
      </p:pic>
    </p:spTree>
    <p:extLst>
      <p:ext uri="{BB962C8B-B14F-4D97-AF65-F5344CB8AC3E}">
        <p14:creationId xmlns:p14="http://schemas.microsoft.com/office/powerpoint/2010/main" val="246773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3" name="Group 52">
            <a:extLst>
              <a:ext uri="{FF2B5EF4-FFF2-40B4-BE49-F238E27FC236}">
                <a16:creationId xmlns:a16="http://schemas.microsoft.com/office/drawing/2014/main" id="{371201FD-B9B8-44FB-827C-2B72B2C61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BED50380-B737-4843-B657-D1F72ECE0E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838A1CE-8855-4800-8759-A56D50C740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0E8BB7-1962-48A1-AE75-138B858AD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4B998B9-5288-4CE0-B72D-57048D8248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1CCB6E9-345A-4FF8-A88D-3E5CF21D42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1318E85-96B6-461C-8287-F6CA4968C4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6BFD751-AAE9-43DB-8D9F-FBD0019E49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A33B7E8-7994-46BB-A708-1BAEAE9A4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24BAA5-7F61-4495-857C-97EDFC96FD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16A69CD-5F58-4D4E-8784-EF04768B31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B01CAAA-9CED-4D6E-94EF-252DDFCB7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46C2E15-6DB9-400F-A463-3A74881199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48849A-5ABA-4068-B1B8-6288537730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26C35F-2E6D-487D-B9F7-C4FEC99C2D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C96CD3E-B1D7-4FEB-A4C4-9D2224756E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5504DA9-0960-480F-A0D1-43F798BA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D211248-4214-4C32-9181-236A5054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8DA7D9-8888-4AE1-88A9-070E3D39A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EF6DF4-75E2-40AE-898D-8439C1A1B8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EB5A874-B7FD-462A-B169-E7FDB5AA6C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40B800-A1C4-40CF-B676-3714D7BC62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DC799A-8E1B-473C-8A5C-61A7E6E17B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241FE59-669C-46CE-BD6B-BCC0E38E39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8A03C7-4888-469E-B83E-68A5A252FB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949D6E2-575B-4B3B-9200-F89FF6263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192BECB-21C3-4E10-BA4A-1A40B32FE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399FED6-669D-4F33-B077-DCABEE44C4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F0A4E8B-1AAA-4226-98A8-D787BCF2A2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9842F70-1987-4D9B-A998-AB1CA140FB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2A5A85E-17B3-4952-B61F-2F5B41D631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B1FC6E2-FA10-41E8-AD12-66A1CF983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Right Triangle 85">
            <a:extLst>
              <a:ext uri="{FF2B5EF4-FFF2-40B4-BE49-F238E27FC236}">
                <a16:creationId xmlns:a16="http://schemas.microsoft.com/office/drawing/2014/main" id="{27D6616B-CA16-4E7A-AD49-69268088A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4239706"/>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1593137" y="3474621"/>
            <a:ext cx="8918171" cy="2934151"/>
          </a:xfrm>
        </p:spPr>
        <p:txBody>
          <a:bodyPr anchor="t">
            <a:noAutofit/>
          </a:bodyPr>
          <a:lstStyle/>
          <a:p>
            <a:pPr algn="ctr">
              <a:lnSpc>
                <a:spcPct val="90000"/>
              </a:lnSpc>
            </a:pPr>
            <a:r>
              <a:rPr lang="hr-HR" sz="3200" b="1" dirty="0">
                <a:effectLst/>
                <a:latin typeface="+mn-lt"/>
                <a:ea typeface="Calibri" panose="020F0502020204030204" pitchFamily="34" charset="0"/>
                <a:cs typeface="Times New Roman" panose="02020603050405020304" pitchFamily="18" charset="0"/>
              </a:rPr>
              <a:t>„Stajao sam ispred ploče i crtao neke oblike kredom. Odjednom mi pade na pamet ideja. </a:t>
            </a:r>
            <a:br>
              <a:rPr lang="hr-HR" sz="3200" b="1" dirty="0">
                <a:effectLst/>
                <a:latin typeface="+mn-lt"/>
                <a:ea typeface="Calibri" panose="020F0502020204030204" pitchFamily="34" charset="0"/>
                <a:cs typeface="Times New Roman" panose="02020603050405020304" pitchFamily="18" charset="0"/>
              </a:rPr>
            </a:br>
            <a:r>
              <a:rPr lang="hr-HR" sz="3200" b="1" i="1" dirty="0">
                <a:effectLst/>
                <a:latin typeface="+mn-lt"/>
                <a:ea typeface="Calibri" panose="020F0502020204030204" pitchFamily="34" charset="0"/>
                <a:cs typeface="Times New Roman" panose="02020603050405020304" pitchFamily="18" charset="0"/>
              </a:rPr>
              <a:t>Zašto je simetrija privlačna oku? Što je simetrija?</a:t>
            </a:r>
            <a:r>
              <a:rPr lang="hr-HR" sz="3200" b="1" dirty="0">
                <a:effectLst/>
                <a:latin typeface="+mn-lt"/>
                <a:ea typeface="Calibri" panose="020F0502020204030204" pitchFamily="34" charset="0"/>
                <a:cs typeface="Times New Roman" panose="02020603050405020304" pitchFamily="18" charset="0"/>
              </a:rPr>
              <a:t> </a:t>
            </a:r>
            <a:br>
              <a:rPr lang="hr-HR" sz="3200" b="1" dirty="0">
                <a:effectLst/>
                <a:latin typeface="+mn-lt"/>
                <a:ea typeface="Calibri" panose="020F0502020204030204" pitchFamily="34" charset="0"/>
                <a:cs typeface="Times New Roman" panose="02020603050405020304" pitchFamily="18" charset="0"/>
              </a:rPr>
            </a:br>
            <a:r>
              <a:rPr lang="hr-HR" sz="3200" b="1" dirty="0">
                <a:effectLst/>
                <a:latin typeface="+mn-lt"/>
                <a:ea typeface="Calibri" panose="020F0502020204030204" pitchFamily="34" charset="0"/>
                <a:cs typeface="Times New Roman" panose="02020603050405020304" pitchFamily="18" charset="0"/>
              </a:rPr>
              <a:t>To je jedan urođen osjećaj odgovorih sebi. Ali što proizlazi iz toga?“</a:t>
            </a:r>
            <a:br>
              <a:rPr lang="hr-HR" sz="3200" b="1" dirty="0">
                <a:effectLst/>
                <a:latin typeface="+mn-lt"/>
                <a:ea typeface="Calibri" panose="020F0502020204030204" pitchFamily="34" charset="0"/>
                <a:cs typeface="Times New Roman" panose="02020603050405020304" pitchFamily="18" charset="0"/>
              </a:rPr>
            </a:br>
            <a:r>
              <a:rPr lang="hr-HR" sz="3200" b="1" dirty="0">
                <a:effectLst/>
                <a:latin typeface="+mn-lt"/>
                <a:ea typeface="Calibri" panose="020F0502020204030204" pitchFamily="34" charset="0"/>
                <a:cs typeface="Times New Roman" panose="02020603050405020304" pitchFamily="18" charset="0"/>
              </a:rPr>
              <a:t>                                                    </a:t>
            </a:r>
            <a:r>
              <a:rPr lang="hr-HR" sz="2000" i="1" dirty="0">
                <a:effectLst/>
                <a:latin typeface="+mn-lt"/>
                <a:ea typeface="Calibri" panose="020F0502020204030204" pitchFamily="34" charset="0"/>
                <a:cs typeface="Times New Roman" panose="02020603050405020304" pitchFamily="18" charset="0"/>
              </a:rPr>
              <a:t>Lav </a:t>
            </a:r>
            <a:r>
              <a:rPr lang="hr-HR" sz="2000" i="1" dirty="0" err="1">
                <a:effectLst/>
                <a:latin typeface="+mn-lt"/>
                <a:ea typeface="Calibri" panose="020F0502020204030204" pitchFamily="34" charset="0"/>
                <a:cs typeface="Times New Roman" panose="02020603050405020304" pitchFamily="18" charset="0"/>
              </a:rPr>
              <a:t>Nikolajević</a:t>
            </a:r>
            <a:r>
              <a:rPr lang="hr-HR" sz="2000" i="1" dirty="0">
                <a:effectLst/>
                <a:latin typeface="+mn-lt"/>
                <a:ea typeface="Calibri" panose="020F0502020204030204" pitchFamily="34" charset="0"/>
                <a:cs typeface="Times New Roman" panose="02020603050405020304" pitchFamily="18" charset="0"/>
              </a:rPr>
              <a:t> Tolstoj</a:t>
            </a:r>
            <a:endParaRPr lang="hr-HR" sz="2000" b="1" i="1" dirty="0">
              <a:latin typeface="+mn-lt"/>
            </a:endParaRPr>
          </a:p>
        </p:txBody>
      </p:sp>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2"/>
          <a:srcRect t="15891" b="42613"/>
          <a:stretch/>
        </p:blipFill>
        <p:spPr>
          <a:xfrm>
            <a:off x="-6214" y="10"/>
            <a:ext cx="12214825" cy="338337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Tree>
    <p:extLst>
      <p:ext uri="{BB962C8B-B14F-4D97-AF65-F5344CB8AC3E}">
        <p14:creationId xmlns:p14="http://schemas.microsoft.com/office/powerpoint/2010/main" val="32875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2"/>
          <a:srcRect b="15730"/>
          <a:stretch/>
        </p:blipFill>
        <p:spPr>
          <a:xfrm>
            <a:off x="-14500" y="-1547"/>
            <a:ext cx="12191980" cy="6857989"/>
          </a:xfrm>
          <a:prstGeom prst="rect">
            <a:avLst/>
          </a:prstGeom>
        </p:spPr>
      </p:pic>
      <p:grpSp>
        <p:nvGrpSpPr>
          <p:cNvPr id="93" name="Group 92">
            <a:extLst>
              <a:ext uri="{FF2B5EF4-FFF2-40B4-BE49-F238E27FC236}">
                <a16:creationId xmlns:a16="http://schemas.microsoft.com/office/drawing/2014/main" id="{9CB1D807-3EEB-4C2C-BB0A-D0BCEEDCBC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4" name="Straight Connector 93">
              <a:extLst>
                <a:ext uri="{FF2B5EF4-FFF2-40B4-BE49-F238E27FC236}">
                  <a16:creationId xmlns:a16="http://schemas.microsoft.com/office/drawing/2014/main" id="{85C28C9B-DBC0-4EB7-A827-052BFBE1B1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17ED832-2CB5-4903-AC0A-917BD1C6CA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E62CC8E-7F3F-490C-B711-69EAAEEC20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57ECAE7-621B-4776-A70D-A25F86B5E5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6AAC47E-A792-46F4-BA41-90DF751893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422B429-CFBD-4091-8CEE-D13ED8B602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97A04DD-49BE-46D3-8731-28E84FDD2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64E739F-30C5-413C-8EA4-BB4602ACED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960A7E3-7FD4-49D0-88BB-15C672FAB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BFB9D80-E16D-4A95-95BE-31119BB238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14C58E3-C8A6-49D3-94C9-28F408E97F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CAC868-251E-499D-A316-BFA7329C32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E01B171-FFB9-4898-BB1E-334C8DA0A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46735B4-C0CE-4CB1-A48B-C7E974A5C1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622174B-88E5-4346-948C-2391DB09BF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C56031D-17F0-479E-9D78-8115EB573E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62D0CED-FF1F-4D83-9237-ECF071AB9E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4F2A4D0-BC09-4DCD-A564-189A2D30FE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C8027A7-8F7C-44A0-9A47-8A5846ED44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8173202-49F5-4B6E-A664-B4C32ACBD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A147072-2464-4C26-99A8-C7FDEA106A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ABAA553-3A27-4C3F-AC1B-F6561CE2E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05AF6F-A2AD-49B2-B02E-885B879270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0655913-7D6A-4A3D-8C2D-368E99797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30CFE6D-B050-4976-A6BD-498AA80C8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374AD34-1FCB-4B49-A712-09F13BA61E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F380CB8-A177-49F3-965A-A2474C3AF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EAF4CF7-EA4A-46F0-A2E2-0480EF8EB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81846A5-9A0F-4001-A48C-B45FA712B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F338526-56C1-4F69-A9BB-2E2D52C635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4D8ACE6-0B21-4216-B1B9-0ED0D7AC88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6" name="Flowchart: Document 125">
            <a:extLst>
              <a:ext uri="{FF2B5EF4-FFF2-40B4-BE49-F238E27FC236}">
                <a16:creationId xmlns:a16="http://schemas.microsoft.com/office/drawing/2014/main" id="{1C8FF592-DEC3-42D7-B2CD-5797E102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38805"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6847045" y="1390946"/>
            <a:ext cx="5239513" cy="3485001"/>
          </a:xfrm>
        </p:spPr>
        <p:txBody>
          <a:bodyPr>
            <a:noAutofit/>
          </a:bodyPr>
          <a:lstStyle/>
          <a:p>
            <a:pPr algn="ctr">
              <a:lnSpc>
                <a:spcPct val="90000"/>
              </a:lnSpc>
              <a:spcAft>
                <a:spcPts val="800"/>
              </a:spcAft>
            </a:pPr>
            <a:r>
              <a:rPr lang="hr-HR" sz="2800" dirty="0">
                <a:effectLst/>
                <a:latin typeface="+mn-lt"/>
                <a:ea typeface="Times New Roman" panose="02020603050405020304" pitchFamily="18" charset="0"/>
                <a:cs typeface="Calibri" panose="020F0502020204030204" pitchFamily="34" charset="0"/>
              </a:rPr>
              <a:t>Postoje mnoge vrste simetrije, kako u biljnom, tako i u životinjskom svijetu, ali uz svu raznolikost živih organizama, princip simetrije je uvijek prisutan i ta činjenica još jednom naglašava sklad našeg svijeta.</a:t>
            </a:r>
            <a:br>
              <a:rPr lang="hr-HR" sz="2800" dirty="0">
                <a:effectLst/>
                <a:latin typeface="+mn-lt"/>
                <a:ea typeface="Calibri" panose="020F0502020204030204" pitchFamily="34" charset="0"/>
                <a:cs typeface="Times New Roman" panose="02020603050405020304" pitchFamily="18" charset="0"/>
              </a:rPr>
            </a:br>
            <a:r>
              <a:rPr lang="hr-HR" sz="2800" dirty="0">
                <a:effectLst/>
                <a:latin typeface="Calibri" panose="020F0502020204030204" pitchFamily="34" charset="0"/>
                <a:ea typeface="Times New Roman" panose="02020603050405020304" pitchFamily="18" charset="0"/>
                <a:cs typeface="Calibri" panose="020F0502020204030204" pitchFamily="34" charset="0"/>
              </a:rPr>
              <a:t> </a:t>
            </a:r>
            <a:br>
              <a:rPr lang="hr-HR" sz="2800" dirty="0">
                <a:effectLst/>
                <a:latin typeface="Calibri" panose="020F0502020204030204" pitchFamily="34" charset="0"/>
                <a:ea typeface="Calibri" panose="020F0502020204030204" pitchFamily="34" charset="0"/>
                <a:cs typeface="Times New Roman" panose="02020603050405020304" pitchFamily="18" charset="0"/>
              </a:rPr>
            </a:br>
            <a:endParaRPr lang="hr-HR" sz="2800" b="1" i="1" dirty="0">
              <a:latin typeface="+mn-lt"/>
            </a:endParaRPr>
          </a:p>
        </p:txBody>
      </p:sp>
      <p:pic>
        <p:nvPicPr>
          <p:cNvPr id="85" name="Slika 84" descr="UVJETI ŽIVOTA">
            <a:extLst>
              <a:ext uri="{FF2B5EF4-FFF2-40B4-BE49-F238E27FC236}">
                <a16:creationId xmlns:a16="http://schemas.microsoft.com/office/drawing/2014/main" id="{1718C825-5F73-4C70-826B-392D355B6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464501">
            <a:off x="165831" y="171183"/>
            <a:ext cx="1386482" cy="1038523"/>
          </a:xfrm>
          <a:prstGeom prst="ellipse">
            <a:avLst/>
          </a:prstGeom>
          <a:ln>
            <a:noFill/>
          </a:ln>
          <a:effectLst>
            <a:softEdge rad="112500"/>
          </a:effectLst>
        </p:spPr>
      </p:pic>
      <p:pic>
        <p:nvPicPr>
          <p:cNvPr id="87" name="Slika 86" descr="Biljni svijet | Park prirode Biokovo">
            <a:extLst>
              <a:ext uri="{FF2B5EF4-FFF2-40B4-BE49-F238E27FC236}">
                <a16:creationId xmlns:a16="http://schemas.microsoft.com/office/drawing/2014/main" id="{7713F22C-CACF-49CF-A158-66E0955D93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580" y="3701436"/>
            <a:ext cx="1494226" cy="1120670"/>
          </a:xfrm>
          <a:prstGeom prst="ellipse">
            <a:avLst/>
          </a:prstGeom>
          <a:ln>
            <a:noFill/>
          </a:ln>
          <a:effectLst>
            <a:softEdge rad="112500"/>
          </a:effectLst>
        </p:spPr>
      </p:pic>
      <p:pic>
        <p:nvPicPr>
          <p:cNvPr id="88" name="Slika 87" descr="MOJA PRIRODA I MOJE DRUŠTVO - PDF Бесплатно скидање">
            <a:extLst>
              <a:ext uri="{FF2B5EF4-FFF2-40B4-BE49-F238E27FC236}">
                <a16:creationId xmlns:a16="http://schemas.microsoft.com/office/drawing/2014/main" id="{CA7B4E93-7728-427F-B40D-7F9BE75D2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4267" y="2163756"/>
            <a:ext cx="1424832" cy="1431193"/>
          </a:xfrm>
          <a:prstGeom prst="ellipse">
            <a:avLst/>
          </a:prstGeom>
          <a:ln>
            <a:noFill/>
          </a:ln>
          <a:effectLst>
            <a:softEdge rad="112500"/>
          </a:effectLst>
        </p:spPr>
      </p:pic>
      <p:pic>
        <p:nvPicPr>
          <p:cNvPr id="89" name="Slika 88" descr="Slika na kojoj se prikazuje biljka, cvijet, na otvorenom&#10;&#10;Opis je automatski generiran">
            <a:extLst>
              <a:ext uri="{FF2B5EF4-FFF2-40B4-BE49-F238E27FC236}">
                <a16:creationId xmlns:a16="http://schemas.microsoft.com/office/drawing/2014/main" id="{1369B401-9276-4F0C-A34A-B83E8EA9591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691610">
            <a:off x="4028989" y="196698"/>
            <a:ext cx="1780631" cy="1345121"/>
          </a:xfrm>
          <a:prstGeom prst="ellipse">
            <a:avLst/>
          </a:prstGeom>
          <a:ln>
            <a:noFill/>
          </a:ln>
          <a:effectLst>
            <a:softEdge rad="112500"/>
          </a:effectLst>
        </p:spPr>
      </p:pic>
      <p:pic>
        <p:nvPicPr>
          <p:cNvPr id="90" name="Slika 89" descr="Tetovaža imele, čarobne biljke poljupca | Tetoviranje">
            <a:extLst>
              <a:ext uri="{FF2B5EF4-FFF2-40B4-BE49-F238E27FC236}">
                <a16:creationId xmlns:a16="http://schemas.microsoft.com/office/drawing/2014/main" id="{0E4338D8-CD3B-469C-9E60-8DB358A00C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33061" y="5404784"/>
            <a:ext cx="1595662" cy="1051477"/>
          </a:xfrm>
          <a:prstGeom prst="ellipse">
            <a:avLst/>
          </a:prstGeom>
          <a:ln>
            <a:noFill/>
          </a:ln>
          <a:effectLst>
            <a:softEdge rad="112500"/>
          </a:effectLst>
        </p:spPr>
      </p:pic>
      <p:pic>
        <p:nvPicPr>
          <p:cNvPr id="92" name="Slika 91" descr="Besplatna slika: glava, Sivi vuk, canis lupus">
            <a:extLst>
              <a:ext uri="{FF2B5EF4-FFF2-40B4-BE49-F238E27FC236}">
                <a16:creationId xmlns:a16="http://schemas.microsoft.com/office/drawing/2014/main" id="{4D67378A-6700-48BC-8752-AA250BC6DA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3804" r="3" b="15033"/>
          <a:stretch/>
        </p:blipFill>
        <p:spPr bwMode="auto">
          <a:xfrm>
            <a:off x="1801639" y="788826"/>
            <a:ext cx="1672947" cy="1483561"/>
          </a:xfrm>
          <a:prstGeom prst="ellipse">
            <a:avLst/>
          </a:prstGeom>
          <a:ln>
            <a:noFill/>
          </a:ln>
          <a:effectLst>
            <a:softEdge rad="112500"/>
          </a:effectLst>
        </p:spPr>
      </p:pic>
      <p:pic>
        <p:nvPicPr>
          <p:cNvPr id="125" name="Slika 124" descr="Slika na kojoj se prikazuje na otvorenom, insekt&#10;&#10;Opis je automatski generiran">
            <a:extLst>
              <a:ext uri="{FF2B5EF4-FFF2-40B4-BE49-F238E27FC236}">
                <a16:creationId xmlns:a16="http://schemas.microsoft.com/office/drawing/2014/main" id="{685F99DD-EE3E-49F0-A5E8-A827F1D15B16}"/>
              </a:ext>
            </a:extLst>
          </p:cNvPr>
          <p:cNvPicPr>
            <a:picLocks noChangeAspect="1"/>
          </p:cNvPicPr>
          <p:nvPr/>
        </p:nvPicPr>
        <p:blipFill rotWithShape="1">
          <a:blip r:embed="rId9">
            <a:extLst>
              <a:ext uri="{28A0092B-C50C-407E-A947-70E740481C1C}">
                <a14:useLocalDpi xmlns:a14="http://schemas.microsoft.com/office/drawing/2010/main" val="0"/>
              </a:ext>
            </a:extLst>
          </a:blip>
          <a:srcRect r="8937" b="1"/>
          <a:stretch/>
        </p:blipFill>
        <p:spPr bwMode="auto">
          <a:xfrm>
            <a:off x="3636581" y="1963047"/>
            <a:ext cx="2250671" cy="1388684"/>
          </a:xfrm>
          <a:prstGeom prst="ellipse">
            <a:avLst/>
          </a:prstGeom>
          <a:ln>
            <a:noFill/>
          </a:ln>
          <a:effectLst>
            <a:softEdge rad="112500"/>
          </a:effectLst>
        </p:spPr>
      </p:pic>
      <p:pic>
        <p:nvPicPr>
          <p:cNvPr id="127" name="Slika 126" descr="Free slika: vidra, životinja, priroda | Hippopx">
            <a:extLst>
              <a:ext uri="{FF2B5EF4-FFF2-40B4-BE49-F238E27FC236}">
                <a16:creationId xmlns:a16="http://schemas.microsoft.com/office/drawing/2014/main" id="{2CD1C649-CEE8-4CE8-9FE7-03CC65D43A6F}"/>
              </a:ext>
            </a:extLst>
          </p:cNvPr>
          <p:cNvPicPr>
            <a:picLocks noChangeAspect="1"/>
          </p:cNvPicPr>
          <p:nvPr/>
        </p:nvPicPr>
        <p:blipFill rotWithShape="1">
          <a:blip r:embed="rId10">
            <a:extLst>
              <a:ext uri="{28A0092B-C50C-407E-A947-70E740481C1C}">
                <a14:useLocalDpi xmlns:a14="http://schemas.microsoft.com/office/drawing/2010/main" val="0"/>
              </a:ext>
            </a:extLst>
          </a:blip>
          <a:srcRect t="3557" r="2" b="13013"/>
          <a:stretch/>
        </p:blipFill>
        <p:spPr bwMode="auto">
          <a:xfrm>
            <a:off x="1325206" y="3326426"/>
            <a:ext cx="2465337" cy="1367823"/>
          </a:xfrm>
          <a:prstGeom prst="ellipse">
            <a:avLst/>
          </a:prstGeom>
          <a:ln>
            <a:noFill/>
          </a:ln>
          <a:effectLst>
            <a:softEdge rad="112500"/>
          </a:effectLst>
          <a:extLst>
            <a:ext uri="{53640926-AAD7-44D8-BBD7-CCE9431645EC}">
              <a14:shadowObscured xmlns:a14="http://schemas.microsoft.com/office/drawing/2010/main"/>
            </a:ext>
          </a:extLst>
        </p:spPr>
      </p:pic>
      <p:pic>
        <p:nvPicPr>
          <p:cNvPr id="128" name="Slika 127" descr="Besplatna slika: kornjača, more, vode, glavata, gmaz">
            <a:extLst>
              <a:ext uri="{FF2B5EF4-FFF2-40B4-BE49-F238E27FC236}">
                <a16:creationId xmlns:a16="http://schemas.microsoft.com/office/drawing/2014/main" id="{7C16093D-7509-48AC-A3ED-6662230FD39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3732" r="-1" b="16308"/>
          <a:stretch/>
        </p:blipFill>
        <p:spPr bwMode="auto">
          <a:xfrm>
            <a:off x="266543" y="5379712"/>
            <a:ext cx="2203672" cy="1156257"/>
          </a:xfrm>
          <a:prstGeom prst="ellipse">
            <a:avLst/>
          </a:prstGeom>
          <a:ln>
            <a:noFill/>
          </a:ln>
          <a:effectLst>
            <a:softEdge rad="112500"/>
          </a:effectLst>
          <a:extLst>
            <a:ext uri="{53640926-AAD7-44D8-BBD7-CCE9431645EC}">
              <a14:shadowObscured xmlns:a14="http://schemas.microsoft.com/office/drawing/2010/main"/>
            </a:ext>
          </a:extLst>
        </p:spPr>
      </p:pic>
      <p:pic>
        <p:nvPicPr>
          <p:cNvPr id="129" name="Slika 128" descr="Bijesan k'o ris">
            <a:extLst>
              <a:ext uri="{FF2B5EF4-FFF2-40B4-BE49-F238E27FC236}">
                <a16:creationId xmlns:a16="http://schemas.microsoft.com/office/drawing/2014/main" id="{93BF7B10-A400-400A-B79F-562D14CC9B6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5343715" y="4749688"/>
            <a:ext cx="1410031" cy="2099721"/>
          </a:xfrm>
          <a:prstGeom prst="ellipse">
            <a:avLst/>
          </a:prstGeom>
          <a:ln>
            <a:noFill/>
          </a:ln>
          <a:effectLst>
            <a:softEdge rad="112500"/>
          </a:effectLst>
        </p:spPr>
      </p:pic>
      <p:sp>
        <p:nvSpPr>
          <p:cNvPr id="131" name="TekstniOkvir 130">
            <a:extLst>
              <a:ext uri="{FF2B5EF4-FFF2-40B4-BE49-F238E27FC236}">
                <a16:creationId xmlns:a16="http://schemas.microsoft.com/office/drawing/2014/main" id="{4E4BE225-31C0-45A3-B791-79694A0316DE}"/>
              </a:ext>
            </a:extLst>
          </p:cNvPr>
          <p:cNvSpPr txBox="1"/>
          <p:nvPr/>
        </p:nvSpPr>
        <p:spPr>
          <a:xfrm rot="10800000" flipV="1">
            <a:off x="7132644" y="4859797"/>
            <a:ext cx="4935023" cy="1323439"/>
          </a:xfrm>
          <a:prstGeom prst="rect">
            <a:avLst/>
          </a:prstGeom>
          <a:noFill/>
        </p:spPr>
        <p:txBody>
          <a:bodyPr wrap="square">
            <a:spAutoFit/>
          </a:bodyPr>
          <a:lstStyle/>
          <a:p>
            <a:pPr algn="ctr"/>
            <a:r>
              <a:rPr lang="hr-HR" sz="2000" i="1" dirty="0">
                <a:solidFill>
                  <a:schemeClr val="accent2">
                    <a:lumMod val="50000"/>
                  </a:schemeClr>
                </a:solidFill>
                <a:effectLst/>
                <a:ea typeface="Calibri" panose="020F0502020204030204" pitchFamily="34" charset="0"/>
                <a:cs typeface="Times New Roman" panose="02020603050405020304" pitchFamily="18" charset="0"/>
              </a:rPr>
              <a:t>U prirodi kao najmoćnijem dizajneru učenici 5.a i 5.b razreda su na primjerima zaštićenih i ugroženih vrsta tražili </a:t>
            </a:r>
            <a:r>
              <a:rPr lang="hr-HR" sz="2000" i="1" dirty="0">
                <a:solidFill>
                  <a:schemeClr val="accent2">
                    <a:lumMod val="50000"/>
                  </a:schemeClr>
                </a:solidFill>
                <a:ea typeface="Calibri" panose="020F0502020204030204" pitchFamily="34" charset="0"/>
                <a:cs typeface="Times New Roman" panose="02020603050405020304" pitchFamily="18" charset="0"/>
              </a:rPr>
              <a:t>sklad, ljepotu, harmoniju – </a:t>
            </a:r>
            <a:r>
              <a:rPr lang="hr-HR" sz="2000" i="1" dirty="0">
                <a:solidFill>
                  <a:schemeClr val="accent2">
                    <a:lumMod val="50000"/>
                  </a:schemeClr>
                </a:solidFill>
                <a:effectLst/>
                <a:ea typeface="Calibri" panose="020F0502020204030204" pitchFamily="34" charset="0"/>
                <a:cs typeface="Times New Roman" panose="02020603050405020304" pitchFamily="18" charset="0"/>
              </a:rPr>
              <a:t>simetriju.</a:t>
            </a:r>
            <a:endParaRPr lang="hr-HR" sz="2000" i="1" dirty="0">
              <a:solidFill>
                <a:schemeClr val="accent2">
                  <a:lumMod val="50000"/>
                </a:schemeClr>
              </a:solidFill>
            </a:endParaRPr>
          </a:p>
        </p:txBody>
      </p:sp>
    </p:spTree>
    <p:extLst>
      <p:ext uri="{BB962C8B-B14F-4D97-AF65-F5344CB8AC3E}">
        <p14:creationId xmlns:p14="http://schemas.microsoft.com/office/powerpoint/2010/main" val="144024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3" name="Group 92">
            <a:extLst>
              <a:ext uri="{FF2B5EF4-FFF2-40B4-BE49-F238E27FC236}">
                <a16:creationId xmlns:a16="http://schemas.microsoft.com/office/drawing/2014/main" id="{F7056998-8628-47A3-B2DA-02A6B79A62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94" name="Straight Connector 93">
              <a:extLst>
                <a:ext uri="{FF2B5EF4-FFF2-40B4-BE49-F238E27FC236}">
                  <a16:creationId xmlns:a16="http://schemas.microsoft.com/office/drawing/2014/main" id="{347C049B-4187-4107-954D-96DB085F6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D258F28-AF03-4B99-BEDA-AE2F1E36D9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A22DA36-D00B-41E4-A879-B21C53EC8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0FC5905-F05C-4FEB-9ED2-1CB55CE06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F888A95-C4EE-45A3-B377-80B7D1701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8826D17-6F45-481E-9F13-92F17B4086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2D74AD-E4DC-4ADB-AFD1-29388EB5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FB6D5A-30CA-420B-883E-4FCA5E5528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30FD155-EF99-4952-B21E-B5ECAAB7C1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30F24DE-6842-46FD-B98F-45E285490E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BE8BF1E-AD68-4687-83A0-7681DF5E85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4B5EAA4-FA17-4E56-8C6B-4CF4DFD949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4AAE475-140F-4868-9759-9DC16FFFFB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FD94D76-DF17-4F80-B400-8381332FBB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92F913D-C331-4404-89A4-0426CC4E20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A59BBC2-612F-4A00-ADA8-AFC868318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0CBFCCA-D82F-45EA-9238-6B311502BC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5ABBC53-A096-4B23-A846-2EA689F7EA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2D464D9-2861-4DF4-9E13-7A0499D963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20D49C1-D25D-4E1B-84EF-D60AF86C0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C35D74C-F368-435B-8590-6DCAE0F251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A86256-D153-4F31-8426-1A8C066758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7FB0AFF-DD27-4DAC-B75F-34203DC0BF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27634FE-D29F-4FA8-B231-CF051E25B8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2332032-73E4-4CAD-8524-F26A16952A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D943318-F306-4F7E-BFFA-1B40258596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D93C39E-B97C-4AC0-8D06-1B79D8B9F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C213D1B-7289-4A73-A1BA-290DC052B7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C618D24-D010-4462-BC13-236DF60119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6E44024-CD0E-4DBC-AB9C-36F49226F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A1F09F3-DAB0-4950-849F-347D93C49A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6" name="Right Triangle 125">
            <a:extLst>
              <a:ext uri="{FF2B5EF4-FFF2-40B4-BE49-F238E27FC236}">
                <a16:creationId xmlns:a16="http://schemas.microsoft.com/office/drawing/2014/main" id="{D1CDE0CE-DF6C-4434-BD58-FB6DB6573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478413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1517851" y="3481527"/>
            <a:ext cx="8999676" cy="3163066"/>
          </a:xfrm>
        </p:spPr>
        <p:txBody>
          <a:bodyPr anchor="ctr">
            <a:normAutofit fontScale="90000"/>
          </a:bodyPr>
          <a:lstStyle/>
          <a:p>
            <a:pPr algn="ctr">
              <a:lnSpc>
                <a:spcPct val="107000"/>
              </a:lnSpc>
              <a:spcAft>
                <a:spcPts val="800"/>
              </a:spcAft>
              <a:tabLst>
                <a:tab pos="723900" algn="l"/>
              </a:tabLst>
            </a:pPr>
            <a:r>
              <a:rPr lang="hr-HR" sz="3600" b="1" i="1" dirty="0">
                <a:solidFill>
                  <a:srgbClr val="FFC000"/>
                </a:solidFill>
                <a:effectLst/>
                <a:latin typeface="+mn-lt"/>
                <a:ea typeface="Calibri" panose="020F0502020204030204" pitchFamily="34" charset="0"/>
                <a:cs typeface="Times New Roman" panose="02020603050405020304" pitchFamily="18" charset="0"/>
              </a:rPr>
              <a:t>V E L E B I T S K A    D E G E N I J A</a:t>
            </a:r>
            <a:br>
              <a:rPr lang="hr-HR" sz="3600" b="1" i="1" dirty="0">
                <a:solidFill>
                  <a:srgbClr val="FFC000"/>
                </a:solidFill>
                <a:effectLst/>
                <a:latin typeface="+mn-lt"/>
                <a:ea typeface="Calibri" panose="020F0502020204030204" pitchFamily="34" charset="0"/>
                <a:cs typeface="Times New Roman" panose="02020603050405020304" pitchFamily="18" charset="0"/>
              </a:rPr>
            </a:br>
            <a:r>
              <a:rPr lang="hr-HR" sz="3100" b="1" dirty="0">
                <a:solidFill>
                  <a:srgbClr val="FFC000"/>
                </a:solidFill>
                <a:effectLst/>
                <a:latin typeface="+mn-lt"/>
                <a:ea typeface="Calibri" panose="020F0502020204030204" pitchFamily="34" charset="0"/>
                <a:cs typeface="Times New Roman" panose="02020603050405020304" pitchFamily="18" charset="0"/>
              </a:rPr>
              <a:t>	</a:t>
            </a:r>
            <a:br>
              <a:rPr lang="hr-HR" sz="2400" dirty="0">
                <a:effectLst/>
                <a:latin typeface="+mn-lt"/>
                <a:ea typeface="Calibri" panose="020F0502020204030204" pitchFamily="34" charset="0"/>
                <a:cs typeface="Times New Roman" panose="02020603050405020304" pitchFamily="18" charset="0"/>
              </a:rPr>
            </a:br>
            <a:r>
              <a:rPr lang="hr-HR" sz="2700" dirty="0">
                <a:latin typeface="+mn-lt"/>
                <a:ea typeface="Calibri" panose="020F0502020204030204" pitchFamily="34" charset="0"/>
                <a:cs typeface="Times New Roman" panose="02020603050405020304" pitchFamily="18" charset="0"/>
              </a:rPr>
              <a:t>- s</a:t>
            </a:r>
            <a:r>
              <a:rPr lang="hr-HR" sz="2700" dirty="0">
                <a:effectLst/>
                <a:latin typeface="+mn-lt"/>
                <a:ea typeface="Calibri" panose="020F0502020204030204" pitchFamily="34" charset="0"/>
                <a:cs typeface="Times New Roman" panose="02020603050405020304" pitchFamily="18" charset="0"/>
              </a:rPr>
              <a:t>imbol Hrvatske i Velebita, raste jedino u Hrvatskoj</a:t>
            </a:r>
            <a:br>
              <a:rPr lang="hr-HR" sz="27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kritično ugrožena vrsta</a:t>
            </a:r>
            <a:br>
              <a:rPr lang="hr-HR" sz="2700" dirty="0">
                <a:latin typeface="+mn-lt"/>
                <a:ea typeface="Calibri" panose="020F0502020204030204" pitchFamily="34" charset="0"/>
                <a:cs typeface="Times New Roman" panose="02020603050405020304" pitchFamily="18" charset="0"/>
              </a:rPr>
            </a:br>
            <a:r>
              <a:rPr lang="hr-HR" sz="2700" dirty="0">
                <a:latin typeface="+mn-lt"/>
                <a:ea typeface="Calibri" panose="020F0502020204030204" pitchFamily="34" charset="0"/>
                <a:cs typeface="Times New Roman" panose="02020603050405020304" pitchFamily="18" charset="0"/>
              </a:rPr>
              <a:t>- n</a:t>
            </a:r>
            <a:r>
              <a:rPr lang="hr-HR" sz="2700" dirty="0">
                <a:effectLst/>
                <a:latin typeface="+mn-lt"/>
                <a:ea typeface="Calibri" panose="020F0502020204030204" pitchFamily="34" charset="0"/>
                <a:cs typeface="Times New Roman" panose="02020603050405020304" pitchFamily="18" charset="0"/>
              </a:rPr>
              <a:t>jezin otisak nalazi se na kovanici od 50 lp</a:t>
            </a:r>
            <a:br>
              <a:rPr lang="hr-HR" sz="2700" dirty="0">
                <a:effectLst/>
                <a:latin typeface="+mn-lt"/>
                <a:ea typeface="Calibri" panose="020F0502020204030204" pitchFamily="34" charset="0"/>
                <a:cs typeface="Times New Roman" panose="02020603050405020304" pitchFamily="18" charset="0"/>
              </a:rPr>
            </a:br>
            <a:r>
              <a:rPr lang="hr-HR" sz="2700" dirty="0">
                <a:latin typeface="+mn-lt"/>
                <a:ea typeface="Calibri" panose="020F0502020204030204" pitchFamily="34" charset="0"/>
                <a:cs typeface="Times New Roman" panose="02020603050405020304" pitchFamily="18" charset="0"/>
              </a:rPr>
              <a:t>- i</a:t>
            </a:r>
            <a:r>
              <a:rPr lang="hr-HR" sz="2700" dirty="0">
                <a:effectLst/>
                <a:latin typeface="+mn-lt"/>
                <a:ea typeface="Calibri" panose="020F0502020204030204" pitchFamily="34" charset="0"/>
                <a:cs typeface="Times New Roman" panose="02020603050405020304" pitchFamily="18" charset="0"/>
              </a:rPr>
              <a:t>me dobila u čast mađarskom botaničaru </a:t>
            </a:r>
            <a:r>
              <a:rPr lang="hr-HR" sz="2700" dirty="0" err="1">
                <a:effectLst/>
                <a:latin typeface="+mn-lt"/>
                <a:ea typeface="Calibri" panose="020F0502020204030204" pitchFamily="34" charset="0"/>
                <a:cs typeface="Times New Roman" panose="02020603050405020304" pitchFamily="18" charset="0"/>
              </a:rPr>
              <a:t>Arpadu</a:t>
            </a:r>
            <a:r>
              <a:rPr lang="hr-HR" sz="2700" dirty="0">
                <a:effectLst/>
                <a:latin typeface="+mn-lt"/>
                <a:ea typeface="Calibri" panose="020F0502020204030204" pitchFamily="34" charset="0"/>
                <a:cs typeface="Times New Roman" panose="02020603050405020304" pitchFamily="18" charset="0"/>
              </a:rPr>
              <a:t> von </a:t>
            </a:r>
            <a:r>
              <a:rPr lang="hr-HR" sz="2700" dirty="0" err="1">
                <a:effectLst/>
                <a:latin typeface="+mn-lt"/>
                <a:ea typeface="Calibri" panose="020F0502020204030204" pitchFamily="34" charset="0"/>
                <a:cs typeface="Times New Roman" panose="02020603050405020304" pitchFamily="18" charset="0"/>
              </a:rPr>
              <a:t>Degenu</a:t>
            </a:r>
            <a:r>
              <a:rPr lang="hr-HR" sz="2700" dirty="0">
                <a:effectLst/>
                <a:latin typeface="+mn-lt"/>
                <a:ea typeface="Calibri" panose="020F0502020204030204" pitchFamily="34" charset="0"/>
                <a:cs typeface="Times New Roman" panose="02020603050405020304" pitchFamily="18" charset="0"/>
              </a:rPr>
              <a:t> koji ju je otkrio 1907. god</a:t>
            </a:r>
            <a:r>
              <a:rPr lang="hr-HR" sz="2400" dirty="0">
                <a:effectLst/>
                <a:latin typeface="+mn-lt"/>
                <a:ea typeface="Calibri" panose="020F0502020204030204" pitchFamily="34" charset="0"/>
                <a:cs typeface="Times New Roman" panose="02020603050405020304" pitchFamily="18" charset="0"/>
              </a:rPr>
              <a:t>.</a:t>
            </a:r>
            <a:br>
              <a:rPr lang="hr-HR" sz="2400" dirty="0">
                <a:effectLst/>
                <a:latin typeface="+mn-lt"/>
                <a:ea typeface="Calibri" panose="020F0502020204030204" pitchFamily="34" charset="0"/>
                <a:cs typeface="Times New Roman" panose="02020603050405020304" pitchFamily="18" charset="0"/>
              </a:rPr>
            </a:br>
            <a:endParaRPr lang="hr-HR" sz="2400" b="1" i="1" dirty="0">
              <a:latin typeface="+mn-lt"/>
            </a:endParaRPr>
          </a:p>
        </p:txBody>
      </p:sp>
      <p:pic>
        <p:nvPicPr>
          <p:cNvPr id="5" name="Slika 4">
            <a:extLst>
              <a:ext uri="{FF2B5EF4-FFF2-40B4-BE49-F238E27FC236}">
                <a16:creationId xmlns:a16="http://schemas.microsoft.com/office/drawing/2014/main" id="{475F4CDB-7AF9-4FBE-88F2-445AC260B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447" y="481540"/>
            <a:ext cx="3425114" cy="2714403"/>
          </a:xfrm>
          <a:prstGeom prst="rect">
            <a:avLst/>
          </a:prstGeom>
        </p:spPr>
      </p:pic>
      <p:pic>
        <p:nvPicPr>
          <p:cNvPr id="38" name="Slika 37" descr="UVJETI ŽIVOTA">
            <a:extLst>
              <a:ext uri="{FF2B5EF4-FFF2-40B4-BE49-F238E27FC236}">
                <a16:creationId xmlns:a16="http://schemas.microsoft.com/office/drawing/2014/main" id="{4EF68E54-1915-4859-98F2-681C0632A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7300" y="429015"/>
            <a:ext cx="3615378" cy="2708043"/>
          </a:xfrm>
          <a:prstGeom prst="rect">
            <a:avLst/>
          </a:prstGeom>
          <a:noFill/>
        </p:spPr>
      </p:pic>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4"/>
          <a:srcRect t="15891" b="42613"/>
          <a:stretch/>
        </p:blipFill>
        <p:spPr>
          <a:xfrm>
            <a:off x="4793824" y="1857840"/>
            <a:ext cx="2604351" cy="1133688"/>
          </a:xfrm>
          <a:prstGeom prst="rect">
            <a:avLst/>
          </a:prstGeom>
        </p:spPr>
      </p:pic>
      <p:pic>
        <p:nvPicPr>
          <p:cNvPr id="1026" name="Picture 2" descr="50 lipa - HNB">
            <a:extLst>
              <a:ext uri="{FF2B5EF4-FFF2-40B4-BE49-F238E27FC236}">
                <a16:creationId xmlns:a16="http://schemas.microsoft.com/office/drawing/2014/main" id="{35A98B07-AE80-4A82-AA21-6AAC72F09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451" y="243626"/>
            <a:ext cx="1395028" cy="141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3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33" name="Freeform: Shape 132">
            <a:extLst>
              <a:ext uri="{FF2B5EF4-FFF2-40B4-BE49-F238E27FC236}">
                <a16:creationId xmlns:a16="http://schemas.microsoft.com/office/drawing/2014/main" id="{61B95497-4F0F-41F6-9986-13DA6EDC4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5" name="Group 134">
            <a:extLst>
              <a:ext uri="{FF2B5EF4-FFF2-40B4-BE49-F238E27FC236}">
                <a16:creationId xmlns:a16="http://schemas.microsoft.com/office/drawing/2014/main" id="{F7056998-8628-47A3-B2DA-02A6B79A62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36" name="Straight Connector 135">
              <a:extLst>
                <a:ext uri="{FF2B5EF4-FFF2-40B4-BE49-F238E27FC236}">
                  <a16:creationId xmlns:a16="http://schemas.microsoft.com/office/drawing/2014/main" id="{347C049B-4187-4107-954D-96DB085F6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D258F28-AF03-4B99-BEDA-AE2F1E36D9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A22DA36-D00B-41E4-A879-B21C53EC8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0FC5905-F05C-4FEB-9ED2-1CB55CE06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F888A95-C4EE-45A3-B377-80B7D1701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8826D17-6F45-481E-9F13-92F17B4086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02D74AD-E4DC-4ADB-AFD1-29388EB5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BFB6D5A-30CA-420B-883E-4FCA5E5528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30FD155-EF99-4952-B21E-B5ECAAB7C1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30F24DE-6842-46FD-B98F-45E285490E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BE8BF1E-AD68-4687-83A0-7681DF5E85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4B5EAA4-FA17-4E56-8C6B-4CF4DFD949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4AAE475-140F-4868-9759-9DC16FFFFB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FD94D76-DF17-4F80-B400-8381332FBB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2F913D-C331-4404-89A4-0426CC4E20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A59BBC2-612F-4A00-ADA8-AFC868318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0CBFCCA-D82F-45EA-9238-6B311502BC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ABBC53-A096-4B23-A846-2EA689F7EA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2D464D9-2861-4DF4-9E13-7A0499D963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20D49C1-D25D-4E1B-84EF-D60AF86C0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C35D74C-F368-435B-8590-6DCAE0F251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6A86256-D153-4F31-8426-1A8C066758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7FB0AFF-DD27-4DAC-B75F-34203DC0BF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27634FE-D29F-4FA8-B231-CF051E25B8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2332032-73E4-4CAD-8524-F26A16952A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D943318-F306-4F7E-BFFA-1B40258596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D93C39E-B97C-4AC0-8D06-1B79D8B9F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C213D1B-7289-4A73-A1BA-290DC052B7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C618D24-D010-4462-BC13-236DF60119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6E44024-CD0E-4DBC-AB9C-36F49226F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A1F09F3-DAB0-4950-849F-347D93C49A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580464" y="1557529"/>
            <a:ext cx="7015053" cy="3533644"/>
          </a:xfrm>
        </p:spPr>
        <p:txBody>
          <a:bodyPr anchor="b">
            <a:normAutofit fontScale="90000"/>
          </a:bodyPr>
          <a:lstStyle/>
          <a:p>
            <a:pPr algn="ctr">
              <a:lnSpc>
                <a:spcPct val="90000"/>
              </a:lnSpc>
              <a:spcAft>
                <a:spcPts val="800"/>
              </a:spcAft>
              <a:tabLst>
                <a:tab pos="723900" algn="l"/>
              </a:tabLst>
            </a:pPr>
            <a:r>
              <a:rPr lang="hr-HR" sz="3600" b="1" i="1" dirty="0">
                <a:solidFill>
                  <a:srgbClr val="7030A0"/>
                </a:solidFill>
                <a:latin typeface="+mn-lt"/>
                <a:cs typeface="Calibri" panose="020F0502020204030204" pitchFamily="34" charset="0"/>
              </a:rPr>
              <a:t>B I O K O V S K O    Z V O N C E</a:t>
            </a:r>
            <a:br>
              <a:rPr lang="hr-HR" sz="3600" b="1" i="1" dirty="0">
                <a:solidFill>
                  <a:srgbClr val="7030A0"/>
                </a:solidFill>
                <a:latin typeface="+mn-lt"/>
              </a:rPr>
            </a:br>
            <a:br>
              <a:rPr lang="hr-HR" sz="2400" dirty="0">
                <a:solidFill>
                  <a:srgbClr val="7030A0"/>
                </a:solidFill>
                <a:latin typeface="+mn-lt"/>
              </a:rPr>
            </a:br>
            <a:r>
              <a:rPr lang="hr-HR" sz="2700" dirty="0">
                <a:solidFill>
                  <a:schemeClr val="tx1"/>
                </a:solidFill>
                <a:latin typeface="+mn-lt"/>
                <a:cs typeface="Calibri" panose="020F0502020204030204" pitchFamily="34" charset="0"/>
              </a:rPr>
              <a:t>-</a:t>
            </a:r>
            <a:r>
              <a:rPr lang="hr-HR" sz="2700" dirty="0">
                <a:solidFill>
                  <a:srgbClr val="7030A0"/>
                </a:solidFill>
                <a:latin typeface="+mn-lt"/>
                <a:cs typeface="Calibri" panose="020F0502020204030204" pitchFamily="34" charset="0"/>
              </a:rPr>
              <a:t> </a:t>
            </a:r>
            <a:r>
              <a:rPr lang="hr-HR" sz="2700" i="1" dirty="0">
                <a:effectLst/>
                <a:latin typeface="+mn-lt"/>
                <a:ea typeface="Calibri" panose="020F0502020204030204" pitchFamily="34" charset="0"/>
                <a:cs typeface="Calibri" panose="020F0502020204030204" pitchFamily="34" charset="0"/>
              </a:rPr>
              <a:t>patuljasto zvonce </a:t>
            </a:r>
            <a:r>
              <a:rPr lang="hr-HR" sz="2700" dirty="0">
                <a:effectLst/>
                <a:latin typeface="+mn-lt"/>
                <a:ea typeface="Calibri" panose="020F0502020204030204" pitchFamily="34" charset="0"/>
                <a:cs typeface="Calibri" panose="020F0502020204030204" pitchFamily="34" charset="0"/>
              </a:rPr>
              <a:t>– simfonija u ljubičastom </a:t>
            </a:r>
            <a:br>
              <a:rPr lang="hr-HR" sz="2700" dirty="0">
                <a:effectLst/>
                <a:latin typeface="+mn-lt"/>
                <a:ea typeface="Calibri" panose="020F0502020204030204" pitchFamily="34" charset="0"/>
                <a:cs typeface="Calibri" panose="020F0502020204030204" pitchFamily="34" charset="0"/>
              </a:rPr>
            </a:br>
            <a:r>
              <a:rPr lang="hr-HR" sz="2700" dirty="0">
                <a:solidFill>
                  <a:srgbClr val="7030A0"/>
                </a:solidFill>
                <a:effectLst/>
                <a:latin typeface="+mn-lt"/>
                <a:ea typeface="Calibri" panose="020F0502020204030204" pitchFamily="34" charset="0"/>
                <a:cs typeface="Calibri" panose="020F0502020204030204" pitchFamily="34" charset="0"/>
              </a:rPr>
              <a:t>- </a:t>
            </a:r>
            <a:r>
              <a:rPr lang="hr-HR" sz="2700" dirty="0">
                <a:solidFill>
                  <a:schemeClr val="tx1"/>
                </a:solidFill>
                <a:latin typeface="+mn-lt"/>
                <a:cs typeface="Calibri" panose="020F0502020204030204" pitchFamily="34" charset="0"/>
              </a:rPr>
              <a:t>e</a:t>
            </a:r>
            <a:r>
              <a:rPr lang="hr-HR" sz="2700" dirty="0">
                <a:effectLst/>
                <a:latin typeface="+mn-lt"/>
                <a:ea typeface="Calibri" panose="020F0502020204030204" pitchFamily="34" charset="0"/>
                <a:cs typeface="Calibri" panose="020F0502020204030204" pitchFamily="34" charset="0"/>
              </a:rPr>
              <a:t>ndemska biljka ugrožena čovjekovim radom, gradnjom asfaltnih cesta, postavljanjem TV repetitora…</a:t>
            </a:r>
            <a:br>
              <a:rPr lang="hr-HR" sz="2700" dirty="0">
                <a:effectLst/>
                <a:latin typeface="+mn-lt"/>
                <a:ea typeface="Calibri" panose="020F0502020204030204" pitchFamily="34" charset="0"/>
                <a:cs typeface="Calibri" panose="020F0502020204030204" pitchFamily="34" charset="0"/>
              </a:rPr>
            </a:br>
            <a:r>
              <a:rPr lang="hr-HR" sz="2700" dirty="0">
                <a:effectLst/>
                <a:latin typeface="+mn-lt"/>
                <a:ea typeface="Calibri" panose="020F0502020204030204" pitchFamily="34" charset="0"/>
                <a:cs typeface="Calibri" panose="020F0502020204030204" pitchFamily="34" charset="0"/>
              </a:rPr>
              <a:t>- z</a:t>
            </a:r>
            <a:r>
              <a:rPr lang="hr-HR" sz="2700" dirty="0">
                <a:solidFill>
                  <a:srgbClr val="080808"/>
                </a:solidFill>
                <a:effectLst/>
                <a:latin typeface="+mn-lt"/>
                <a:ea typeface="Calibri" panose="020F0502020204030204" pitchFamily="34" charset="0"/>
                <a:cs typeface="Calibri" panose="020F0502020204030204" pitchFamily="34" charset="0"/>
              </a:rPr>
              <a:t>a rast joj pogoduje planinsko područje i kameno tlo</a:t>
            </a:r>
            <a:br>
              <a:rPr lang="hr-HR" sz="2400" dirty="0">
                <a:effectLst/>
                <a:latin typeface="Calibri" panose="020F0502020204030204" pitchFamily="34" charset="0"/>
                <a:ea typeface="Calibri" panose="020F0502020204030204" pitchFamily="34" charset="0"/>
                <a:cs typeface="Calibri" panose="020F0502020204030204" pitchFamily="34" charset="0"/>
              </a:rPr>
            </a:br>
            <a:br>
              <a:rPr lang="hr-HR" sz="2700" b="1" i="1" dirty="0">
                <a:solidFill>
                  <a:srgbClr val="7030A0"/>
                </a:solidFill>
              </a:rPr>
            </a:br>
            <a:endParaRPr lang="hr-HR" sz="2700" b="1" i="1" dirty="0">
              <a:solidFill>
                <a:srgbClr val="7030A0"/>
              </a:solidFill>
            </a:endParaRPr>
          </a:p>
        </p:txBody>
      </p:sp>
      <p:sp>
        <p:nvSpPr>
          <p:cNvPr id="168" name="Right Triangle 167">
            <a:extLst>
              <a:ext uri="{FF2B5EF4-FFF2-40B4-BE49-F238E27FC236}">
                <a16:creationId xmlns:a16="http://schemas.microsoft.com/office/drawing/2014/main" id="{30CD2D04-1317-4975-9983-ADE44A0C0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59631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2"/>
          <a:srcRect t="15891" b="42613"/>
          <a:stretch/>
        </p:blipFill>
        <p:spPr>
          <a:xfrm>
            <a:off x="8624655" y="5662052"/>
            <a:ext cx="2401057" cy="665059"/>
          </a:xfrm>
          <a:prstGeom prst="rect">
            <a:avLst/>
          </a:prstGeom>
        </p:spPr>
      </p:pic>
      <p:pic>
        <p:nvPicPr>
          <p:cNvPr id="75" name="Slika 74" descr="Biljni svijet | Park prirode Biokovo">
            <a:extLst>
              <a:ext uri="{FF2B5EF4-FFF2-40B4-BE49-F238E27FC236}">
                <a16:creationId xmlns:a16="http://schemas.microsoft.com/office/drawing/2014/main" id="{913ABFF3-662A-4676-8F81-DDF456FBB2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140" y="83490"/>
            <a:ext cx="3045007" cy="2283755"/>
          </a:xfrm>
          <a:prstGeom prst="rect">
            <a:avLst/>
          </a:prstGeom>
          <a:noFill/>
          <a:ln>
            <a:noFill/>
          </a:ln>
        </p:spPr>
      </p:pic>
      <p:pic>
        <p:nvPicPr>
          <p:cNvPr id="6" name="Slika 5">
            <a:extLst>
              <a:ext uri="{FF2B5EF4-FFF2-40B4-BE49-F238E27FC236}">
                <a16:creationId xmlns:a16="http://schemas.microsoft.com/office/drawing/2014/main" id="{C6464D69-7497-4110-A52C-C8190FBF8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140" y="2711229"/>
            <a:ext cx="2959357" cy="2441469"/>
          </a:xfrm>
          <a:prstGeom prst="rect">
            <a:avLst/>
          </a:prstGeom>
        </p:spPr>
      </p:pic>
      <p:cxnSp>
        <p:nvCxnSpPr>
          <p:cNvPr id="8" name="Ravni poveznik 7">
            <a:extLst>
              <a:ext uri="{FF2B5EF4-FFF2-40B4-BE49-F238E27FC236}">
                <a16:creationId xmlns:a16="http://schemas.microsoft.com/office/drawing/2014/main" id="{A18B5D26-B100-4717-BDCE-A5AA091F0961}"/>
              </a:ext>
            </a:extLst>
          </p:cNvPr>
          <p:cNvCxnSpPr>
            <a:cxnSpLocks/>
          </p:cNvCxnSpPr>
          <p:nvPr/>
        </p:nvCxnSpPr>
        <p:spPr>
          <a:xfrm>
            <a:off x="9294829" y="3271101"/>
            <a:ext cx="716437" cy="146115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902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1" name="Group 110">
            <a:extLst>
              <a:ext uri="{FF2B5EF4-FFF2-40B4-BE49-F238E27FC236}">
                <a16:creationId xmlns:a16="http://schemas.microsoft.com/office/drawing/2014/main" id="{F7056998-8628-47A3-B2DA-02A6B79A62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12" name="Straight Connector 111">
              <a:extLst>
                <a:ext uri="{FF2B5EF4-FFF2-40B4-BE49-F238E27FC236}">
                  <a16:creationId xmlns:a16="http://schemas.microsoft.com/office/drawing/2014/main" id="{347C049B-4187-4107-954D-96DB085F6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D258F28-AF03-4B99-BEDA-AE2F1E36D9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A22DA36-D00B-41E4-A879-B21C53EC8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0FC5905-F05C-4FEB-9ED2-1CB55CE06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888A95-C4EE-45A3-B377-80B7D1701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8826D17-6F45-481E-9F13-92F17B4086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02D74AD-E4DC-4ADB-AFD1-29388EB5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BFB6D5A-30CA-420B-883E-4FCA5E5528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0FD155-EF99-4952-B21E-B5ECAAB7C1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30F24DE-6842-46FD-B98F-45E285490E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BE8BF1E-AD68-4687-83A0-7681DF5E85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4B5EAA4-FA17-4E56-8C6B-4CF4DFD949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4AAE475-140F-4868-9759-9DC16FFFFB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FD94D76-DF17-4F80-B400-8381332FBB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92F913D-C331-4404-89A4-0426CC4E20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A59BBC2-612F-4A00-ADA8-AFC868318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0CBFCCA-D82F-45EA-9238-6B311502BC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5ABBC53-A096-4B23-A846-2EA689F7EA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2D464D9-2861-4DF4-9E13-7A0499D963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20D49C1-D25D-4E1B-84EF-D60AF86C0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C35D74C-F368-435B-8590-6DCAE0F251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6A86256-D153-4F31-8426-1A8C066758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7FB0AFF-DD27-4DAC-B75F-34203DC0BF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27634FE-D29F-4FA8-B231-CF051E25B8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2332032-73E4-4CAD-8524-F26A16952A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D943318-F306-4F7E-BFFA-1B40258596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D93C39E-B97C-4AC0-8D06-1B79D8B9F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C213D1B-7289-4A73-A1BA-290DC052B7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C618D24-D010-4462-BC13-236DF60119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6E44024-CD0E-4DBC-AB9C-36F49226F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A1F09F3-DAB0-4950-849F-347D93C49A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4502983" y="1418886"/>
            <a:ext cx="7359479" cy="4095784"/>
          </a:xfrm>
        </p:spPr>
        <p:txBody>
          <a:bodyPr anchor="b">
            <a:normAutofit fontScale="90000"/>
          </a:bodyPr>
          <a:lstStyle/>
          <a:p>
            <a:pPr algn="ctr">
              <a:lnSpc>
                <a:spcPct val="107000"/>
              </a:lnSpc>
              <a:spcAft>
                <a:spcPts val="800"/>
              </a:spcAft>
              <a:tabLst>
                <a:tab pos="990600" algn="l"/>
              </a:tabLst>
            </a:pPr>
            <a:r>
              <a:rPr lang="hr-HR" sz="3600" b="1" i="1" dirty="0">
                <a:solidFill>
                  <a:srgbClr val="00B050"/>
                </a:solidFill>
                <a:latin typeface="+mn-lt"/>
                <a:cs typeface="Calibri" panose="020F0502020204030204" pitchFamily="34" charset="0"/>
              </a:rPr>
              <a:t>R U N O L I S T</a:t>
            </a:r>
            <a:br>
              <a:rPr lang="hr-HR" sz="3600" b="1" i="1" dirty="0">
                <a:latin typeface="+mn-lt"/>
                <a:cs typeface="Calibri" panose="020F0502020204030204" pitchFamily="34" charset="0"/>
              </a:rPr>
            </a:br>
            <a:br>
              <a:rPr lang="hr-HR" sz="1800" dirty="0">
                <a:latin typeface="+mn-lt"/>
              </a:rPr>
            </a:br>
            <a:r>
              <a:rPr lang="hr-HR" sz="2700" dirty="0">
                <a:latin typeface="+mn-lt"/>
                <a:cs typeface="Calibri" panose="020F0502020204030204" pitchFamily="34" charset="0"/>
              </a:rPr>
              <a:t>-</a:t>
            </a:r>
            <a:r>
              <a:rPr lang="hr-HR" sz="2700" dirty="0">
                <a:latin typeface="+mn-lt"/>
                <a:cs typeface="Times New Roman" panose="02020603050405020304" pitchFamily="18" charset="0"/>
              </a:rPr>
              <a:t> v</a:t>
            </a:r>
            <a:r>
              <a:rPr lang="hr-HR" sz="2700" dirty="0">
                <a:effectLst/>
                <a:latin typeface="+mn-lt"/>
                <a:ea typeface="Calibri" panose="020F0502020204030204" pitchFamily="34" charset="0"/>
                <a:cs typeface="Times New Roman" panose="02020603050405020304" pitchFamily="18" charset="0"/>
              </a:rPr>
              <a:t>rlo rijetka i strogo zaštićena biljka, kako kod nas tako i u drugim zemljama</a:t>
            </a:r>
            <a:br>
              <a:rPr lang="hr-HR" sz="27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bijeli cvjetovi izgledom podsjećaju na lavlju šapu</a:t>
            </a:r>
            <a:br>
              <a:rPr lang="hr-HR" sz="27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glacijalni relikt, odnosno vrsta preostala nakon posljednjeg ledenog doba</a:t>
            </a:r>
            <a:br>
              <a:rPr lang="hr-HR" sz="27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u narodnoj medicini koristi se za probleme probavnog i dišnog sustava</a:t>
            </a:r>
            <a:br>
              <a:rPr lang="hr-HR" sz="2700" dirty="0">
                <a:effectLst/>
                <a:latin typeface="+mn-lt"/>
                <a:ea typeface="Calibri" panose="020F0502020204030204" pitchFamily="34" charset="0"/>
                <a:cs typeface="Times New Roman" panose="02020603050405020304" pitchFamily="18" charset="0"/>
              </a:rPr>
            </a:br>
            <a:endParaRPr lang="hr-HR" sz="2700" b="1" i="1" dirty="0">
              <a:latin typeface="+mn-lt"/>
            </a:endParaRPr>
          </a:p>
        </p:txBody>
      </p:sp>
      <p:pic>
        <p:nvPicPr>
          <p:cNvPr id="41" name="Slika 40" descr="MOJA PRIRODA I MOJE DRUŠTVO - PDF Бесплатно скидање">
            <a:extLst>
              <a:ext uri="{FF2B5EF4-FFF2-40B4-BE49-F238E27FC236}">
                <a16:creationId xmlns:a16="http://schemas.microsoft.com/office/drawing/2014/main" id="{29B86B56-E698-4A35-A26E-9A1A2435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39551" y="519576"/>
            <a:ext cx="2803286" cy="2815801"/>
          </a:xfrm>
          <a:prstGeom prst="rect">
            <a:avLst/>
          </a:prstGeom>
          <a:noFill/>
        </p:spPr>
      </p:pic>
      <p:pic>
        <p:nvPicPr>
          <p:cNvPr id="5" name="Slika 4">
            <a:extLst>
              <a:ext uri="{FF2B5EF4-FFF2-40B4-BE49-F238E27FC236}">
                <a16:creationId xmlns:a16="http://schemas.microsoft.com/office/drawing/2014/main" id="{CDCA3326-14EF-4060-852A-43AD75373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30" y="4143595"/>
            <a:ext cx="2999447" cy="1987134"/>
          </a:xfrm>
          <a:prstGeom prst="rect">
            <a:avLst/>
          </a:prstGeom>
        </p:spPr>
      </p:pic>
      <p:sp>
        <p:nvSpPr>
          <p:cNvPr id="190" name="Right Triangle 189">
            <a:extLst>
              <a:ext uri="{FF2B5EF4-FFF2-40B4-BE49-F238E27FC236}">
                <a16:creationId xmlns:a16="http://schemas.microsoft.com/office/drawing/2014/main" id="{1E358B2F-A537-4EEB-AB8D-52CA3701B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311851" y="-28736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 name="Ravni poveznik 7">
            <a:extLst>
              <a:ext uri="{FF2B5EF4-FFF2-40B4-BE49-F238E27FC236}">
                <a16:creationId xmlns:a16="http://schemas.microsoft.com/office/drawing/2014/main" id="{08FF2261-0E9D-4688-8D89-8595B05B860F}"/>
              </a:ext>
            </a:extLst>
          </p:cNvPr>
          <p:cNvCxnSpPr>
            <a:cxnSpLocks/>
          </p:cNvCxnSpPr>
          <p:nvPr/>
        </p:nvCxnSpPr>
        <p:spPr>
          <a:xfrm>
            <a:off x="2159317" y="5260011"/>
            <a:ext cx="43363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838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 name="Rectangle 194">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97" name="Group 196">
            <a:extLst>
              <a:ext uri="{FF2B5EF4-FFF2-40B4-BE49-F238E27FC236}">
                <a16:creationId xmlns:a16="http://schemas.microsoft.com/office/drawing/2014/main" id="{FAC42B2D-AABE-48A0-B2AB-44897827A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8" name="Straight Connector 197">
              <a:extLst>
                <a:ext uri="{FF2B5EF4-FFF2-40B4-BE49-F238E27FC236}">
                  <a16:creationId xmlns:a16="http://schemas.microsoft.com/office/drawing/2014/main" id="{1571327B-4F7E-4059-8732-45244429DD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AF4FF55-CAFB-4FEE-8E8B-1F067A0819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88F1A65-983A-4555-BD67-B94942CE35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DF4F3F7-DBAB-4E46-BAD4-BF07B2F3A5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D6C8938-3524-478B-809F-78A967FA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05E51F5-49EE-4250-AD88-E72DA000B5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9045665-528D-46B5-AE06-C7E98B4C23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CBF4C9A-A606-45F8-BA43-12E2763CC1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59911B9-5D22-406F-AFE2-D07A1AFDEC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458C89B-F1E6-40D6-8AE6-523BAD3C1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BD1ACFE-3C7F-4110-A51E-70F94B447F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880206A-1B04-4A96-9952-CEA0E510D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47D6FA7-9FAA-428B-AEA7-E2E28697A6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B4303A8-95EF-490E-81D1-5F342E5CEC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904DE04-948D-4E76-8B65-EAC5E5566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4580D6-7D66-4B8D-982E-DB566B569F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275AA76-128B-421E-B8EA-BDF2CE62D9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346C58E-A152-4ADD-A1FD-04B0C74A4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895F5BD-41A0-409D-A4E1-C8AB7B7B22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DD7FAAC-4DD3-452D-817E-A6AC4DCD28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E59ECE0-546D-49F9-B785-DA273841A2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2A8515F-A856-493C-8B74-F77758AB1C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13FFABA-2D22-4E98-9C65-82B3B5696B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9744C86-24D5-4BC3-8C31-6ADA714C7F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F94CD55C-0814-4924-819F-5BBE42982A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8194D165-8BF7-410A-B6EA-3F7284B72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366F17D-1BB6-4E88-B6AD-3DCC768008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CC5B7D7-12F6-4A47-8F0D-EEF3A3D19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DC2D7A0-31C0-492D-81E1-B150378CAA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651037B-AFB5-4282-AA83-EB9BC48E2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6BE7237-5FC8-48E9-9D72-F3CE18E955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30" name="Freeform: Shape 229">
            <a:extLst>
              <a:ext uri="{FF2B5EF4-FFF2-40B4-BE49-F238E27FC236}">
                <a16:creationId xmlns:a16="http://schemas.microsoft.com/office/drawing/2014/main" id="{4D2C9E87-9865-4A95-8E9F-D1156AA4A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62" y="0"/>
            <a:ext cx="12188952" cy="3596860"/>
          </a:xfrm>
          <a:custGeom>
            <a:avLst/>
            <a:gdLst>
              <a:gd name="connsiteX0" fmla="*/ 0 w 12188952"/>
              <a:gd name="connsiteY0" fmla="*/ 0 h 3215754"/>
              <a:gd name="connsiteX1" fmla="*/ 12188952 w 12188952"/>
              <a:gd name="connsiteY1" fmla="*/ 0 h 3215754"/>
              <a:gd name="connsiteX2" fmla="*/ 12188952 w 12188952"/>
              <a:gd name="connsiteY2" fmla="*/ 2500867 h 3215754"/>
              <a:gd name="connsiteX3" fmla="*/ 0 w 12188952"/>
              <a:gd name="connsiteY3" fmla="*/ 3009882 h 3215754"/>
            </a:gdLst>
            <a:ahLst/>
            <a:cxnLst>
              <a:cxn ang="0">
                <a:pos x="connsiteX0" y="connsiteY0"/>
              </a:cxn>
              <a:cxn ang="0">
                <a:pos x="connsiteX1" y="connsiteY1"/>
              </a:cxn>
              <a:cxn ang="0">
                <a:pos x="connsiteX2" y="connsiteY2"/>
              </a:cxn>
              <a:cxn ang="0">
                <a:pos x="connsiteX3" y="connsiteY3"/>
              </a:cxn>
            </a:cxnLst>
            <a:rect l="l" t="t" r="r" b="b"/>
            <a:pathLst>
              <a:path w="12188952" h="3215754">
                <a:moveTo>
                  <a:pt x="0" y="0"/>
                </a:moveTo>
                <a:lnTo>
                  <a:pt x="12188952" y="0"/>
                </a:lnTo>
                <a:lnTo>
                  <a:pt x="12188952" y="2500867"/>
                </a:lnTo>
                <a:cubicBezTo>
                  <a:pt x="6094476" y="2500867"/>
                  <a:pt x="6094476" y="3679638"/>
                  <a:pt x="0" y="3009882"/>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2">
            <a:alphaModFix amt="60000"/>
          </a:blip>
          <a:srcRect l="11077" r="1" b="1"/>
          <a:stretch/>
        </p:blipFill>
        <p:spPr>
          <a:xfrm>
            <a:off x="8118977" y="10"/>
            <a:ext cx="4063761" cy="3050450"/>
          </a:xfrm>
          <a:custGeom>
            <a:avLst/>
            <a:gdLst/>
            <a:ahLst/>
            <a:cxnLst/>
            <a:rect l="l" t="t" r="r" b="b"/>
            <a:pathLst>
              <a:path w="4063761" h="3050460">
                <a:moveTo>
                  <a:pt x="0" y="0"/>
                </a:moveTo>
                <a:lnTo>
                  <a:pt x="4063761" y="0"/>
                </a:lnTo>
                <a:lnTo>
                  <a:pt x="4063761" y="2797303"/>
                </a:lnTo>
                <a:lnTo>
                  <a:pt x="3517625" y="2801010"/>
                </a:lnTo>
                <a:cubicBezTo>
                  <a:pt x="2265177" y="2818312"/>
                  <a:pt x="1286133" y="2893642"/>
                  <a:pt x="452904" y="2991556"/>
                </a:cubicBezTo>
                <a:lnTo>
                  <a:pt x="0" y="3050460"/>
                </a:lnTo>
                <a:close/>
              </a:path>
            </a:pathLst>
          </a:custGeom>
        </p:spPr>
      </p:pic>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2483119" y="3765051"/>
            <a:ext cx="7222713" cy="2801803"/>
          </a:xfrm>
        </p:spPr>
        <p:txBody>
          <a:bodyPr anchor="ctr">
            <a:normAutofit fontScale="90000"/>
          </a:bodyPr>
          <a:lstStyle/>
          <a:p>
            <a:pPr algn="ctr">
              <a:lnSpc>
                <a:spcPct val="107000"/>
              </a:lnSpc>
              <a:spcAft>
                <a:spcPts val="800"/>
              </a:spcAft>
              <a:tabLst>
                <a:tab pos="990600" algn="l"/>
              </a:tabLst>
            </a:pPr>
            <a:br>
              <a:rPr lang="hr-HR" sz="1800" dirty="0">
                <a:effectLst/>
                <a:latin typeface="Calibri" panose="020F0502020204030204" pitchFamily="34" charset="0"/>
                <a:ea typeface="Calibri" panose="020F0502020204030204" pitchFamily="34" charset="0"/>
                <a:cs typeface="Times New Roman" panose="02020603050405020304" pitchFamily="18" charset="0"/>
              </a:rPr>
            </a:br>
            <a:br>
              <a:rPr lang="hr-HR" sz="1800" dirty="0">
                <a:effectLst/>
                <a:latin typeface="Calibri" panose="020F0502020204030204" pitchFamily="34" charset="0"/>
                <a:ea typeface="Calibri" panose="020F0502020204030204" pitchFamily="34" charset="0"/>
                <a:cs typeface="Times New Roman" panose="02020603050405020304" pitchFamily="18" charset="0"/>
              </a:rPr>
            </a:br>
            <a:br>
              <a:rPr lang="hr-HR" sz="1800" dirty="0">
                <a:effectLst/>
                <a:latin typeface="Calibri" panose="020F0502020204030204" pitchFamily="34" charset="0"/>
                <a:ea typeface="Calibri" panose="020F0502020204030204" pitchFamily="34" charset="0"/>
                <a:cs typeface="Times New Roman" panose="02020603050405020304" pitchFamily="18" charset="0"/>
              </a:rPr>
            </a:br>
            <a:r>
              <a:rPr lang="hr-HR" sz="3600" b="1" i="1" dirty="0">
                <a:solidFill>
                  <a:srgbClr val="C00000"/>
                </a:solidFill>
                <a:effectLst/>
                <a:latin typeface="+mn-lt"/>
                <a:ea typeface="Calibri" panose="020F0502020204030204" pitchFamily="34" charset="0"/>
                <a:cs typeface="Times New Roman" panose="02020603050405020304" pitchFamily="18" charset="0"/>
              </a:rPr>
              <a:t>C R V E N I    LJ I LJ A N</a:t>
            </a:r>
            <a:br>
              <a:rPr lang="hr-HR" sz="3600" b="1" i="1" dirty="0">
                <a:solidFill>
                  <a:srgbClr val="C00000"/>
                </a:solidFill>
                <a:effectLst/>
                <a:latin typeface="+mn-lt"/>
                <a:ea typeface="Calibri" panose="020F0502020204030204" pitchFamily="34" charset="0"/>
                <a:cs typeface="Times New Roman" panose="02020603050405020304" pitchFamily="18" charset="0"/>
              </a:rPr>
            </a:br>
            <a:br>
              <a:rPr lang="hr-HR" sz="18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osjetljiva biljka strogo zaštićena</a:t>
            </a:r>
            <a:br>
              <a:rPr lang="hr-HR" sz="27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jestive se lukovice termičkom obradom mogu konzumirati na različite načine</a:t>
            </a:r>
            <a:br>
              <a:rPr lang="hr-HR" sz="2700" dirty="0">
                <a:latin typeface="+mn-lt"/>
                <a:ea typeface="Calibri" panose="020F0502020204030204" pitchFamily="34" charset="0"/>
                <a:cs typeface="Times New Roman" panose="02020603050405020304" pitchFamily="18" charset="0"/>
              </a:rPr>
            </a:br>
            <a:r>
              <a:rPr lang="hr-HR" sz="2700" dirty="0">
                <a:latin typeface="+mn-lt"/>
                <a:ea typeface="Calibri" panose="020F0502020204030204" pitchFamily="34" charset="0"/>
                <a:cs typeface="Times New Roman" panose="02020603050405020304" pitchFamily="18" charset="0"/>
              </a:rPr>
              <a:t>- sušene lukovice t</a:t>
            </a:r>
            <a:r>
              <a:rPr lang="hr-HR" sz="2700" dirty="0">
                <a:effectLst/>
                <a:latin typeface="+mn-lt"/>
                <a:ea typeface="Calibri" panose="020F0502020204030204" pitchFamily="34" charset="0"/>
                <a:cs typeface="Times New Roman" panose="02020603050405020304" pitchFamily="18" charset="0"/>
              </a:rPr>
              <a:t>akođer služe kao dodatak brašnu</a:t>
            </a:r>
            <a:br>
              <a:rPr lang="hr-HR" sz="2700" dirty="0">
                <a:effectLst/>
                <a:latin typeface="Calibri" panose="020F0502020204030204" pitchFamily="34" charset="0"/>
                <a:ea typeface="Calibri" panose="020F0502020204030204" pitchFamily="34" charset="0"/>
                <a:cs typeface="Times New Roman" panose="02020603050405020304" pitchFamily="18" charset="0"/>
              </a:rPr>
            </a:br>
            <a:br>
              <a:rPr lang="hr-HR" sz="1800" dirty="0">
                <a:solidFill>
                  <a:srgbClr val="FFFFFF"/>
                </a:solidFill>
              </a:rPr>
            </a:br>
            <a:r>
              <a:rPr lang="hr-HR" sz="1800" dirty="0">
                <a:solidFill>
                  <a:srgbClr val="FFFFFF"/>
                </a:solidFill>
                <a:latin typeface="Calibri" panose="020F0502020204030204" pitchFamily="34" charset="0"/>
                <a:cs typeface="Calibri" panose="020F0502020204030204" pitchFamily="34" charset="0"/>
              </a:rPr>
              <a:t>-</a:t>
            </a:r>
            <a:r>
              <a:rPr lang="hr-HR" sz="1800" dirty="0">
                <a:solidFill>
                  <a:srgbClr val="FFFFFF"/>
                </a:solidFill>
                <a:latin typeface="Calibri" panose="020F0502020204030204" pitchFamily="34" charset="0"/>
                <a:cs typeface="Times New Roman" panose="02020603050405020304" pitchFamily="18" charset="0"/>
              </a:rPr>
              <a:t> v</a:t>
            </a:r>
            <a:r>
              <a:rPr lang="hr-H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rlo rijetka i strogo zaštićena biljka, kako kod nas tako i u drugim zemljama</a:t>
            </a:r>
            <a:br>
              <a:rPr lang="hr-H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hr-H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glacijalni relikt, odnosno vrsta preostala nakon posljednjeg ledenog doba</a:t>
            </a:r>
            <a:br>
              <a:rPr lang="hr-H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hr-H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u narodnoj medicini koristi se za probleme probavnog i dišnog sustava</a:t>
            </a:r>
            <a:br>
              <a:rPr lang="hr-H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hr-HR" sz="1800" b="1" i="1" dirty="0">
              <a:solidFill>
                <a:srgbClr val="FFFFFF"/>
              </a:solidFill>
            </a:endParaRPr>
          </a:p>
        </p:txBody>
      </p:sp>
      <p:pic>
        <p:nvPicPr>
          <p:cNvPr id="74" name="Slika 73" descr="Slika na kojoj se prikazuje biljka, cvijet, na otvorenom&#10;&#10;Opis je automatski generiran">
            <a:extLst>
              <a:ext uri="{FF2B5EF4-FFF2-40B4-BE49-F238E27FC236}">
                <a16:creationId xmlns:a16="http://schemas.microsoft.com/office/drawing/2014/main" id="{5C2223BD-4556-414F-AEB7-C9769F0BBD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202" y="411351"/>
            <a:ext cx="3251289" cy="2456082"/>
          </a:xfrm>
          <a:prstGeom prst="rect">
            <a:avLst/>
          </a:prstGeom>
          <a:noFill/>
          <a:ln>
            <a:noFill/>
          </a:ln>
        </p:spPr>
      </p:pic>
      <p:pic>
        <p:nvPicPr>
          <p:cNvPr id="6" name="Slika 5" descr="Slika na kojoj se prikazuje tekst, tiskanica, pero&#10;&#10;Opis je automatski generiran">
            <a:extLst>
              <a:ext uri="{FF2B5EF4-FFF2-40B4-BE49-F238E27FC236}">
                <a16:creationId xmlns:a16="http://schemas.microsoft.com/office/drawing/2014/main" id="{C4755538-045E-4144-B0B3-3F22F9C44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236" y="430081"/>
            <a:ext cx="3541192" cy="2454489"/>
          </a:xfrm>
          <a:prstGeom prst="rect">
            <a:avLst/>
          </a:prstGeom>
        </p:spPr>
      </p:pic>
    </p:spTree>
    <p:extLst>
      <p:ext uri="{BB962C8B-B14F-4D97-AF65-F5344CB8AC3E}">
        <p14:creationId xmlns:p14="http://schemas.microsoft.com/office/powerpoint/2010/main" val="201775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3" name="Group 172">
            <a:extLst>
              <a:ext uri="{FF2B5EF4-FFF2-40B4-BE49-F238E27FC236}">
                <a16:creationId xmlns:a16="http://schemas.microsoft.com/office/drawing/2014/main" id="{04F509C0-7B32-4172-8CEF-993FA02168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4" name="Straight Connector 173">
              <a:extLst>
                <a:ext uri="{FF2B5EF4-FFF2-40B4-BE49-F238E27FC236}">
                  <a16:creationId xmlns:a16="http://schemas.microsoft.com/office/drawing/2014/main" id="{65F63740-13AA-44B8-B409-F0CFAD0A45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C38D029-0766-4983-8722-29474C39F9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FB3D375-5246-41E3-AE6A-B593915BA8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66F704B-2BCD-4E68-9391-82A38EF38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209E8F6-B1E2-40EA-8179-517979DA32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F53DA02-23FE-4CB4-B971-B0C26804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8771E86-E81D-4DCB-9C27-1E6B4CF524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55CC70C-EBD9-4FDD-9CCF-4320196892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D7E6E55-C749-443D-A238-C18911EAF2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552F772-363C-4452-9F81-F09B82F5A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BBE9887-FFA2-4FA4-BD8C-8DE735A3A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02E38C4-2B99-4CAF-99E2-D9FD388CA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77F8F202-FF54-448E-943C-3513BD17E3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33033F8-F243-49B7-B159-FFC6119677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E904AB-8A0C-42EF-A36C-E64C15FF5A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256872E-7445-4F9C-863B-68B2EEDA94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D6C9572-2D21-4411-803E-4A0C03E890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11EDF95-ACBC-4D7B-B6B9-1BF18AC71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8354952-1105-4763-8DE6-5E4C0BE290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9A9DA92-C43D-4DD5-BBA7-2E8ECB5E5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8B0CC46-1A3C-4FBB-B1E5-7578816A4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0746794-ADAA-4847-B3F2-5026A81639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EF92A3E-2CA6-47D9-9057-B9E6358577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A9A6263-3A79-439C-94C5-FAFD2B75E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C582008-68BF-4880-97DD-39FB7C7BFA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6E4EFBD-67DC-49AA-BFB7-9320E3D4CB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E876E7B-91EB-4627-9E52-E1FC91E494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4241CCA8-127D-419E-862C-2C6F799B4F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1ECC5D2-F2D3-4CAF-AC79-13441D7B37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3A8CD53-47D1-4C27-A628-3E80FFF2F7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450453C-D7DF-43A2-AB41-398DA1B941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50" name="Right Triangle 249">
            <a:extLst>
              <a:ext uri="{FF2B5EF4-FFF2-40B4-BE49-F238E27FC236}">
                <a16:creationId xmlns:a16="http://schemas.microsoft.com/office/drawing/2014/main" id="{9A6617A1-C021-4EB5-97DC-2BA7642B5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23269" y="-28364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1170597" y="402339"/>
            <a:ext cx="9817964" cy="3148286"/>
          </a:xfrm>
        </p:spPr>
        <p:txBody>
          <a:bodyPr>
            <a:normAutofit fontScale="90000"/>
          </a:bodyPr>
          <a:lstStyle/>
          <a:p>
            <a:pPr algn="ctr">
              <a:lnSpc>
                <a:spcPct val="107000"/>
              </a:lnSpc>
              <a:spcAft>
                <a:spcPts val="800"/>
              </a:spcAft>
              <a:tabLst>
                <a:tab pos="990600" algn="l"/>
              </a:tabLst>
            </a:pPr>
            <a:br>
              <a:rPr lang="hr-HR" sz="1400" dirty="0">
                <a:effectLst/>
                <a:latin typeface="Calibri" panose="020F0502020204030204" pitchFamily="34" charset="0"/>
                <a:ea typeface="Calibri" panose="020F0502020204030204" pitchFamily="34" charset="0"/>
                <a:cs typeface="Times New Roman" panose="02020603050405020304" pitchFamily="18" charset="0"/>
              </a:rPr>
            </a:br>
            <a:br>
              <a:rPr lang="hr-HR" sz="1400" dirty="0">
                <a:effectLst/>
                <a:latin typeface="Calibri" panose="020F0502020204030204" pitchFamily="34" charset="0"/>
                <a:ea typeface="Calibri" panose="020F0502020204030204" pitchFamily="34" charset="0"/>
                <a:cs typeface="Times New Roman" panose="02020603050405020304" pitchFamily="18" charset="0"/>
              </a:rPr>
            </a:br>
            <a:br>
              <a:rPr lang="hr-HR" sz="1400" dirty="0">
                <a:effectLst/>
                <a:latin typeface="Calibri" panose="020F0502020204030204" pitchFamily="34" charset="0"/>
                <a:ea typeface="Calibri" panose="020F0502020204030204" pitchFamily="34" charset="0"/>
                <a:cs typeface="Times New Roman" panose="02020603050405020304" pitchFamily="18" charset="0"/>
              </a:rPr>
            </a:br>
            <a:r>
              <a:rPr lang="hr-HR" sz="3600" b="1" i="1" dirty="0">
                <a:solidFill>
                  <a:srgbClr val="FF0000"/>
                </a:solidFill>
                <a:effectLst/>
                <a:latin typeface="+mn-lt"/>
                <a:ea typeface="Calibri" panose="020F0502020204030204" pitchFamily="34" charset="0"/>
                <a:cs typeface="Times New Roman" panose="02020603050405020304" pitchFamily="18" charset="0"/>
              </a:rPr>
              <a:t>B O Ž I K O V I N A</a:t>
            </a:r>
            <a:br>
              <a:rPr lang="hr-HR" sz="3600" b="1" i="1" dirty="0">
                <a:effectLst/>
                <a:latin typeface="+mn-lt"/>
                <a:ea typeface="Calibri" panose="020F0502020204030204" pitchFamily="34" charset="0"/>
                <a:cs typeface="Times New Roman" panose="02020603050405020304" pitchFamily="18" charset="0"/>
              </a:rPr>
            </a:br>
            <a:br>
              <a:rPr lang="hr-HR" sz="1400" dirty="0">
                <a:effectLst/>
                <a:ea typeface="Calibri" panose="020F0502020204030204" pitchFamily="34" charset="0"/>
                <a:cs typeface="Times New Roman" panose="02020603050405020304" pitchFamily="18" charset="0"/>
              </a:rPr>
            </a:br>
            <a:r>
              <a:rPr lang="hr-HR" sz="2700" dirty="0">
                <a:latin typeface="+mn-lt"/>
                <a:ea typeface="Calibri" panose="020F0502020204030204" pitchFamily="34" charset="0"/>
                <a:cs typeface="Times New Roman" panose="02020603050405020304" pitchFamily="18" charset="0"/>
              </a:rPr>
              <a:t>- </a:t>
            </a:r>
            <a:r>
              <a:rPr lang="hr-HR" sz="2700" dirty="0">
                <a:effectLst/>
                <a:latin typeface="+mn-lt"/>
                <a:ea typeface="Calibri" panose="020F0502020204030204" pitchFamily="34" charset="0"/>
                <a:cs typeface="Times New Roman" panose="02020603050405020304" pitchFamily="18" charset="0"/>
              </a:rPr>
              <a:t>božje drvce</a:t>
            </a:r>
            <a:br>
              <a:rPr lang="hr-HR" sz="2700" dirty="0">
                <a:latin typeface="+mn-lt"/>
                <a:ea typeface="Calibri" panose="020F0502020204030204" pitchFamily="34" charset="0"/>
                <a:cs typeface="Times New Roman" panose="02020603050405020304" pitchFamily="18" charset="0"/>
              </a:rPr>
            </a:br>
            <a:r>
              <a:rPr lang="hr-HR" sz="2700" dirty="0">
                <a:latin typeface="+mn-lt"/>
                <a:ea typeface="Calibri" panose="020F0502020204030204" pitchFamily="34" charset="0"/>
                <a:cs typeface="Times New Roman" panose="02020603050405020304" pitchFamily="18" charset="0"/>
              </a:rPr>
              <a:t>- s</a:t>
            </a:r>
            <a:r>
              <a:rPr lang="hr-HR" sz="2700" dirty="0">
                <a:effectLst/>
                <a:latin typeface="+mn-lt"/>
                <a:ea typeface="Calibri" panose="020F0502020204030204" pitchFamily="34" charset="0"/>
                <a:cs typeface="Times New Roman" panose="02020603050405020304" pitchFamily="18" charset="0"/>
              </a:rPr>
              <a:t>amoniklo bilje koje u blizini gradova uništavaju prodavači cvijeća jer se njegove grančice koriste za zimske dekoracije</a:t>
            </a:r>
            <a:br>
              <a:rPr lang="hr-HR" sz="27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plodovi su otrovni, izazivaju jake stomačne tegobe</a:t>
            </a:r>
            <a:br>
              <a:rPr lang="hr-HR" sz="2700" dirty="0">
                <a:effectLst/>
                <a:latin typeface="+mn-lt"/>
                <a:ea typeface="Calibri" panose="020F0502020204030204" pitchFamily="34" charset="0"/>
                <a:cs typeface="Times New Roman" panose="02020603050405020304" pitchFamily="18" charset="0"/>
              </a:rPr>
            </a:br>
            <a:r>
              <a:rPr lang="hr-HR" sz="2700" dirty="0">
                <a:effectLst/>
                <a:latin typeface="+mn-lt"/>
                <a:ea typeface="Calibri" panose="020F0502020204030204" pitchFamily="34" charset="0"/>
                <a:cs typeface="Times New Roman" panose="02020603050405020304" pitchFamily="18" charset="0"/>
              </a:rPr>
              <a:t>- živi do 500 godina</a:t>
            </a:r>
            <a:br>
              <a:rPr lang="hr-HR" sz="1800" dirty="0">
                <a:effectLst/>
                <a:latin typeface="Calibri" panose="020F0502020204030204" pitchFamily="34" charset="0"/>
                <a:ea typeface="Calibri" panose="020F0502020204030204" pitchFamily="34" charset="0"/>
                <a:cs typeface="Times New Roman" panose="02020603050405020304" pitchFamily="18" charset="0"/>
              </a:rPr>
            </a:br>
            <a:br>
              <a:rPr lang="hr-HR" sz="1400" dirty="0">
                <a:effectLst/>
                <a:latin typeface="Calibri" panose="020F0502020204030204" pitchFamily="34" charset="0"/>
                <a:ea typeface="Calibri" panose="020F0502020204030204" pitchFamily="34" charset="0"/>
                <a:cs typeface="Times New Roman" panose="02020603050405020304" pitchFamily="18" charset="0"/>
              </a:rPr>
            </a:br>
            <a:endParaRPr lang="hr-HR" sz="1400" b="1" i="1" dirty="0"/>
          </a:p>
        </p:txBody>
      </p:sp>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2"/>
          <a:srcRect l="11077" r="1" b="1"/>
          <a:stretch/>
        </p:blipFill>
        <p:spPr>
          <a:xfrm>
            <a:off x="4617164" y="3893270"/>
            <a:ext cx="3191063" cy="2395373"/>
          </a:xfrm>
          <a:prstGeom prst="rect">
            <a:avLst/>
          </a:prstGeom>
        </p:spPr>
      </p:pic>
      <p:pic>
        <p:nvPicPr>
          <p:cNvPr id="75" name="Slika 74" descr="Tetovaža imele, čarobne biljke poljupca | Tetoviranje">
            <a:extLst>
              <a:ext uri="{FF2B5EF4-FFF2-40B4-BE49-F238E27FC236}">
                <a16:creationId xmlns:a16="http://schemas.microsoft.com/office/drawing/2014/main" id="{F516868D-B547-4579-9DBF-EDCF6F9B7F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060" y="3913292"/>
            <a:ext cx="3564549" cy="2348894"/>
          </a:xfrm>
          <a:prstGeom prst="rect">
            <a:avLst/>
          </a:prstGeom>
          <a:noFill/>
          <a:ln>
            <a:noFill/>
          </a:ln>
        </p:spPr>
      </p:pic>
      <p:pic>
        <p:nvPicPr>
          <p:cNvPr id="5" name="Slika 4" descr="Slika na kojoj se prikazuje tekst, tiskanica, dokument&#10;&#10;Opis je automatski generiran">
            <a:extLst>
              <a:ext uri="{FF2B5EF4-FFF2-40B4-BE49-F238E27FC236}">
                <a16:creationId xmlns:a16="http://schemas.microsoft.com/office/drawing/2014/main" id="{2936ACE4-1555-4C0F-AC57-715DBEF50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805" y="3908444"/>
            <a:ext cx="2830807" cy="2323032"/>
          </a:xfrm>
          <a:prstGeom prst="rect">
            <a:avLst/>
          </a:prstGeom>
        </p:spPr>
      </p:pic>
    </p:spTree>
    <p:extLst>
      <p:ext uri="{BB962C8B-B14F-4D97-AF65-F5344CB8AC3E}">
        <p14:creationId xmlns:p14="http://schemas.microsoft.com/office/powerpoint/2010/main" val="52816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 name="Rectangle 208">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11" name="Group 210">
            <a:extLst>
              <a:ext uri="{FF2B5EF4-FFF2-40B4-BE49-F238E27FC236}">
                <a16:creationId xmlns:a16="http://schemas.microsoft.com/office/drawing/2014/main" id="{FAC42B2D-AABE-48A0-B2AB-44897827A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12" name="Straight Connector 211">
              <a:extLst>
                <a:ext uri="{FF2B5EF4-FFF2-40B4-BE49-F238E27FC236}">
                  <a16:creationId xmlns:a16="http://schemas.microsoft.com/office/drawing/2014/main" id="{1571327B-4F7E-4059-8732-45244429DD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AF4FF55-CAFB-4FEE-8E8B-1F067A0819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88F1A65-983A-4555-BD67-B94942CE35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DF4F3F7-DBAB-4E46-BAD4-BF07B2F3A5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D6C8938-3524-478B-809F-78A967FA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05E51F5-49EE-4250-AD88-E72DA000B5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9045665-528D-46B5-AE06-C7E98B4C23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CCBF4C9A-A606-45F8-BA43-12E2763CC1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59911B9-5D22-406F-AFE2-D07A1AFDEC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E458C89B-F1E6-40D6-8AE6-523BAD3C1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BD1ACFE-3C7F-4110-A51E-70F94B447F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880206A-1B04-4A96-9952-CEA0E510D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47D6FA7-9FAA-428B-AEA7-E2E28697A6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B4303A8-95EF-490E-81D1-5F342E5CEC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904DE04-948D-4E76-8B65-EAC5E5566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34580D6-7D66-4B8D-982E-DB566B569F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275AA76-128B-421E-B8EA-BDF2CE62D9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346C58E-A152-4ADD-A1FD-04B0C74A4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6895F5BD-41A0-409D-A4E1-C8AB7B7B22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DD7FAAC-4DD3-452D-817E-A6AC4DCD28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E59ECE0-546D-49F9-B785-DA273841A2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2A8515F-A856-493C-8B74-F77758AB1C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C13FFABA-2D22-4E98-9C65-82B3B5696B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9744C86-24D5-4BC3-8C31-6ADA714C7F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94CD55C-0814-4924-819F-5BBE42982A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194D165-8BF7-410A-B6EA-3F7284B72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366F17D-1BB6-4E88-B6AD-3DCC768008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CC5B7D7-12F6-4A47-8F0D-EEF3A3D19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DC2D7A0-31C0-492D-81E1-B150378CAA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651037B-AFB5-4282-AA83-EB9BC48E2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6BE7237-5FC8-48E9-9D72-F3CE18E955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44" name="Right Triangle 243">
            <a:extLst>
              <a:ext uri="{FF2B5EF4-FFF2-40B4-BE49-F238E27FC236}">
                <a16:creationId xmlns:a16="http://schemas.microsoft.com/office/drawing/2014/main" id="{59E15AFF-DE93-4630-ABFF-FA2A9C2C6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476676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a:extLst>
              <a:ext uri="{FF2B5EF4-FFF2-40B4-BE49-F238E27FC236}">
                <a16:creationId xmlns:a16="http://schemas.microsoft.com/office/drawing/2014/main" id="{B0882EBF-AAE1-4647-8164-45E752D1C89E}"/>
              </a:ext>
            </a:extLst>
          </p:cNvPr>
          <p:cNvSpPr>
            <a:spLocks noGrp="1"/>
          </p:cNvSpPr>
          <p:nvPr>
            <p:ph type="ctrTitle"/>
          </p:nvPr>
        </p:nvSpPr>
        <p:spPr>
          <a:xfrm>
            <a:off x="691078" y="3968781"/>
            <a:ext cx="6385150" cy="2174620"/>
          </a:xfrm>
        </p:spPr>
        <p:txBody>
          <a:bodyPr anchor="ctr">
            <a:normAutofit/>
          </a:bodyPr>
          <a:lstStyle/>
          <a:p>
            <a:pPr>
              <a:lnSpc>
                <a:spcPct val="90000"/>
              </a:lnSpc>
              <a:spcAft>
                <a:spcPts val="800"/>
              </a:spcAft>
              <a:tabLst>
                <a:tab pos="990600" algn="l"/>
              </a:tabLst>
            </a:pPr>
            <a:br>
              <a:rPr lang="hr-HR" sz="3000">
                <a:effectLst/>
                <a:latin typeface="Calibri" panose="020F0502020204030204" pitchFamily="34" charset="0"/>
                <a:ea typeface="Calibri" panose="020F0502020204030204" pitchFamily="34" charset="0"/>
                <a:cs typeface="Times New Roman" panose="02020603050405020304" pitchFamily="18" charset="0"/>
              </a:rPr>
            </a:br>
            <a:br>
              <a:rPr lang="hr-HR" sz="3000">
                <a:effectLst/>
                <a:latin typeface="Calibri" panose="020F0502020204030204" pitchFamily="34" charset="0"/>
                <a:ea typeface="Calibri" panose="020F0502020204030204" pitchFamily="34" charset="0"/>
                <a:cs typeface="Times New Roman" panose="02020603050405020304" pitchFamily="18" charset="0"/>
              </a:rPr>
            </a:br>
            <a:br>
              <a:rPr lang="hr-HR" sz="3000">
                <a:effectLst/>
                <a:latin typeface="Calibri" panose="020F0502020204030204" pitchFamily="34" charset="0"/>
                <a:ea typeface="Calibri" panose="020F0502020204030204" pitchFamily="34" charset="0"/>
                <a:cs typeface="Times New Roman" panose="02020603050405020304" pitchFamily="18" charset="0"/>
              </a:rPr>
            </a:br>
            <a:br>
              <a:rPr lang="hr-HR" sz="3000">
                <a:effectLst/>
                <a:latin typeface="Calibri" panose="020F0502020204030204" pitchFamily="34" charset="0"/>
                <a:ea typeface="Calibri" panose="020F0502020204030204" pitchFamily="34" charset="0"/>
                <a:cs typeface="Times New Roman" panose="02020603050405020304" pitchFamily="18" charset="0"/>
              </a:rPr>
            </a:br>
            <a:endParaRPr lang="hr-HR" sz="3000" b="1" i="1"/>
          </a:p>
        </p:txBody>
      </p:sp>
      <p:pic>
        <p:nvPicPr>
          <p:cNvPr id="4" name="Picture 3" descr="Sunlit path through an almond orchard">
            <a:extLst>
              <a:ext uri="{FF2B5EF4-FFF2-40B4-BE49-F238E27FC236}">
                <a16:creationId xmlns:a16="http://schemas.microsoft.com/office/drawing/2014/main" id="{A9B65068-F67C-D9D9-1FA8-FDEE79B86C03}"/>
              </a:ext>
            </a:extLst>
          </p:cNvPr>
          <p:cNvPicPr>
            <a:picLocks noChangeAspect="1"/>
          </p:cNvPicPr>
          <p:nvPr/>
        </p:nvPicPr>
        <p:blipFill rotWithShape="1">
          <a:blip r:embed="rId2"/>
          <a:srcRect l="11077" r="1" b="1"/>
          <a:stretch/>
        </p:blipFill>
        <p:spPr>
          <a:xfrm>
            <a:off x="8118977" y="10"/>
            <a:ext cx="4063761" cy="3050450"/>
          </a:xfrm>
          <a:custGeom>
            <a:avLst/>
            <a:gdLst/>
            <a:ahLst/>
            <a:cxnLst/>
            <a:rect l="l" t="t" r="r" b="b"/>
            <a:pathLst>
              <a:path w="4063761" h="3050460">
                <a:moveTo>
                  <a:pt x="0" y="0"/>
                </a:moveTo>
                <a:lnTo>
                  <a:pt x="4063761" y="0"/>
                </a:lnTo>
                <a:lnTo>
                  <a:pt x="4063761" y="2797303"/>
                </a:lnTo>
                <a:lnTo>
                  <a:pt x="3517625" y="2801010"/>
                </a:lnTo>
                <a:cubicBezTo>
                  <a:pt x="2265177" y="2818312"/>
                  <a:pt x="1286133" y="2893642"/>
                  <a:pt x="452904" y="2991556"/>
                </a:cubicBezTo>
                <a:lnTo>
                  <a:pt x="0" y="3050460"/>
                </a:lnTo>
                <a:close/>
              </a:path>
            </a:pathLst>
          </a:custGeom>
        </p:spPr>
      </p:pic>
      <p:pic>
        <p:nvPicPr>
          <p:cNvPr id="6" name="Slika 5" descr="Slika na kojoj se prikazuje tekst, tesarski metar, račun&#10;&#10;Opis je automatski generiran">
            <a:extLst>
              <a:ext uri="{FF2B5EF4-FFF2-40B4-BE49-F238E27FC236}">
                <a16:creationId xmlns:a16="http://schemas.microsoft.com/office/drawing/2014/main" id="{3AE4FF5A-7A1C-4952-B2AA-3AE6A4FA9B62}"/>
              </a:ext>
            </a:extLst>
          </p:cNvPr>
          <p:cNvPicPr>
            <a:picLocks noChangeAspect="1"/>
          </p:cNvPicPr>
          <p:nvPr/>
        </p:nvPicPr>
        <p:blipFill rotWithShape="1">
          <a:blip r:embed="rId3">
            <a:extLst>
              <a:ext uri="{28A0092B-C50C-407E-A947-70E740481C1C}">
                <a14:useLocalDpi xmlns:a14="http://schemas.microsoft.com/office/drawing/2010/main" val="0"/>
              </a:ext>
            </a:extLst>
          </a:blip>
          <a:srcRect l="5047" r="2912" b="1"/>
          <a:stretch/>
        </p:blipFill>
        <p:spPr>
          <a:xfrm>
            <a:off x="4056381" y="1"/>
            <a:ext cx="4063761" cy="3576271"/>
          </a:xfrm>
          <a:custGeom>
            <a:avLst/>
            <a:gdLst/>
            <a:ahLst/>
            <a:cxnLst/>
            <a:rect l="l" t="t" r="r" b="b"/>
            <a:pathLst>
              <a:path w="4063761" h="3576271">
                <a:moveTo>
                  <a:pt x="0" y="0"/>
                </a:moveTo>
                <a:lnTo>
                  <a:pt x="4063761" y="0"/>
                </a:lnTo>
                <a:lnTo>
                  <a:pt x="4063761" y="3050309"/>
                </a:lnTo>
                <a:lnTo>
                  <a:pt x="3834038" y="3080186"/>
                </a:lnTo>
                <a:cubicBezTo>
                  <a:pt x="2530629" y="3265201"/>
                  <a:pt x="1548609" y="3486824"/>
                  <a:pt x="245201" y="3566492"/>
                </a:cubicBezTo>
                <a:lnTo>
                  <a:pt x="0" y="3576271"/>
                </a:lnTo>
                <a:close/>
              </a:path>
            </a:pathLst>
          </a:custGeom>
        </p:spPr>
      </p:pic>
      <p:pic>
        <p:nvPicPr>
          <p:cNvPr id="76" name="Slika 75" descr="Besplatna slika: glava, Sivi vuk, canis lupus">
            <a:extLst>
              <a:ext uri="{FF2B5EF4-FFF2-40B4-BE49-F238E27FC236}">
                <a16:creationId xmlns:a16="http://schemas.microsoft.com/office/drawing/2014/main" id="{9BADC296-79F5-49FB-B3F5-7FDB4102E1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804" r="3" b="15033"/>
          <a:stretch/>
        </p:blipFill>
        <p:spPr bwMode="auto">
          <a:xfrm>
            <a:off x="1524" y="1"/>
            <a:ext cx="4056023" cy="3596861"/>
          </a:xfrm>
          <a:custGeom>
            <a:avLst/>
            <a:gdLst/>
            <a:ahLst/>
            <a:cxnLst/>
            <a:rect l="l" t="t" r="r" b="b"/>
            <a:pathLst>
              <a:path w="4056023" h="3596861">
                <a:moveTo>
                  <a:pt x="0" y="0"/>
                </a:moveTo>
                <a:lnTo>
                  <a:pt x="4056023" y="0"/>
                </a:lnTo>
                <a:lnTo>
                  <a:pt x="4056023" y="3576224"/>
                </a:lnTo>
                <a:lnTo>
                  <a:pt x="3618595" y="3593670"/>
                </a:lnTo>
                <a:cubicBezTo>
                  <a:pt x="2666333" y="3611930"/>
                  <a:pt x="1523619" y="3553872"/>
                  <a:pt x="0" y="3366590"/>
                </a:cubicBezTo>
                <a:close/>
              </a:path>
            </a:pathLst>
          </a:custGeom>
          <a:noFill/>
        </p:spPr>
      </p:pic>
      <p:graphicFrame>
        <p:nvGraphicFramePr>
          <p:cNvPr id="332" name="TekstniOkvir 112">
            <a:extLst>
              <a:ext uri="{FF2B5EF4-FFF2-40B4-BE49-F238E27FC236}">
                <a16:creationId xmlns:a16="http://schemas.microsoft.com/office/drawing/2014/main" id="{2CF74F28-A7D0-5A21-AF7E-509F0C32DC89}"/>
              </a:ext>
            </a:extLst>
          </p:cNvPr>
          <p:cNvGraphicFramePr/>
          <p:nvPr>
            <p:extLst>
              <p:ext uri="{D42A27DB-BD31-4B8C-83A1-F6EECF244321}">
                <p14:modId xmlns:p14="http://schemas.microsoft.com/office/powerpoint/2010/main" val="2578732620"/>
              </p:ext>
            </p:extLst>
          </p:nvPr>
        </p:nvGraphicFramePr>
        <p:xfrm>
          <a:off x="292179" y="3600625"/>
          <a:ext cx="11684467" cy="30825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3629032"/>
      </p:ext>
    </p:extLst>
  </p:cSld>
  <p:clrMapOvr>
    <a:masterClrMapping/>
  </p:clrMapOvr>
</p:sld>
</file>

<file path=ppt/theme/theme1.xml><?xml version="1.0" encoding="utf-8"?>
<a:theme xmlns:a="http://schemas.openxmlformats.org/drawingml/2006/main" name="CosineVTI">
  <a:themeElements>
    <a:clrScheme name="AnalogousFromDarkSeedLeftStep">
      <a:dk1>
        <a:srgbClr val="000000"/>
      </a:dk1>
      <a:lt1>
        <a:srgbClr val="FFFFFF"/>
      </a:lt1>
      <a:dk2>
        <a:srgbClr val="3C3122"/>
      </a:dk2>
      <a:lt2>
        <a:srgbClr val="E8E2E7"/>
      </a:lt2>
      <a:accent1>
        <a:srgbClr val="48B660"/>
      </a:accent1>
      <a:accent2>
        <a:srgbClr val="52B13B"/>
      </a:accent2>
      <a:accent3>
        <a:srgbClr val="85AE44"/>
      </a:accent3>
      <a:accent4>
        <a:srgbClr val="A8A538"/>
      </a:accent4>
      <a:accent5>
        <a:srgbClr val="C38E4D"/>
      </a:accent5>
      <a:accent6>
        <a:srgbClr val="B14B3B"/>
      </a:accent6>
      <a:hlink>
        <a:srgbClr val="9B7E33"/>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2012</TotalTime>
  <Words>779</Words>
  <Application>Microsoft Office PowerPoint</Application>
  <PresentationFormat>Široki zaslon</PresentationFormat>
  <Paragraphs>41</Paragraphs>
  <Slides>14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14</vt:i4>
      </vt:variant>
    </vt:vector>
  </HeadingPairs>
  <TitlesOfParts>
    <vt:vector size="19" baseType="lpstr">
      <vt:lpstr>Arial</vt:lpstr>
      <vt:lpstr>Calibri</vt:lpstr>
      <vt:lpstr>Grandview</vt:lpstr>
      <vt:lpstr>Wingdings</vt:lpstr>
      <vt:lpstr>CosineVTI</vt:lpstr>
      <vt:lpstr>SIMETRIJA</vt:lpstr>
      <vt:lpstr>„Stajao sam ispred ploče i crtao neke oblike kredom. Odjednom mi pade na pamet ideja.  Zašto je simetrija privlačna oku? Što je simetrija?  To je jedan urođen osjećaj odgovorih sebi. Ali što proizlazi iz toga?“                                                     Lav Nikolajević Tolstoj</vt:lpstr>
      <vt:lpstr>Postoje mnoge vrste simetrije, kako u biljnom, tako i u životinjskom svijetu, ali uz svu raznolikost živih organizama, princip simetrije je uvijek prisutan i ta činjenica još jednom naglašava sklad našeg svijeta.   </vt:lpstr>
      <vt:lpstr>V E L E B I T S K A    D E G E N I J A   - simbol Hrvatske i Velebita, raste jedino u Hrvatskoj - kritično ugrožena vrsta - njezin otisak nalazi se na kovanici od 50 lp - ime dobila u čast mađarskom botaničaru Arpadu von Degenu koji ju je otkrio 1907. god. </vt:lpstr>
      <vt:lpstr>B I O K O V S K O    Z V O N C E  - patuljasto zvonce – simfonija u ljubičastom  - endemska biljka ugrožena čovjekovim radom, gradnjom asfaltnih cesta, postavljanjem TV repetitora… - za rast joj pogoduje planinsko područje i kameno tlo  </vt:lpstr>
      <vt:lpstr>R U N O L I S T  - vrlo rijetka i strogo zaštićena biljka, kako kod nas tako i u drugim zemljama - bijeli cvjetovi izgledom podsjećaju na lavlju šapu - glacijalni relikt, odnosno vrsta preostala nakon posljednjeg ledenog doba - u narodnoj medicini koristi se za probleme probavnog i dišnog sustava </vt:lpstr>
      <vt:lpstr>   C R V E N I    LJ I LJ A N  - osjetljiva biljka strogo zaštićena - jestive se lukovice termičkom obradom mogu konzumirati na različite načine - sušene lukovice također služe kao dodatak brašnu  - vrlo rijetka i strogo zaštićena biljka, kako kod nas tako i u drugim zemljama - glacijalni relikt, odnosno vrsta preostala nakon posljednjeg ledenog doba - u narodnoj medicini koristi se za probleme probavnog i dišnog sustava </vt:lpstr>
      <vt:lpstr>   B O Ž I K O V I N A  - božje drvce - samoniklo bilje koje u blizini gradova uništavaju prodavači cvijeća jer se njegove grančice koriste za zimske dekoracije - plodovi su otrovni, izazivaju jake stomačne tegobe - živi do 500 godina  </vt:lpstr>
      <vt:lpstr>    </vt:lpstr>
      <vt:lpstr>    L A S T I N    R E P</vt:lpstr>
      <vt:lpstr>V I D R A</vt:lpstr>
      <vt:lpstr>G L A V A T A    Ž E L V A</vt:lpstr>
      <vt:lpstr>R I S</vt:lpstr>
      <vt:lpstr>Premda je flora i fauna Hrvatske još uvijek bogata i raznolika zahvaljujući geografskom položaju, dosadašnjim klimatskim uvjetima i mnogim zaštićenim područjima neke vrste ni to ne spašava od izumiranja. Uzrok svemu tomu je čovjek i njegov moderan način života.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SIMETRIJA</dc:title>
  <dc:creator>Marija RAIČ RAGUŽ</dc:creator>
  <cp:lastModifiedBy>Marija RAIČ RAGUŽ</cp:lastModifiedBy>
  <cp:revision>16</cp:revision>
  <dcterms:created xsi:type="dcterms:W3CDTF">2022-05-11T02:04:09Z</dcterms:created>
  <dcterms:modified xsi:type="dcterms:W3CDTF">2022-05-12T11:36:20Z</dcterms:modified>
</cp:coreProperties>
</file>